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64" r:id="rId2"/>
    <p:sldId id="265" r:id="rId3"/>
    <p:sldId id="293" r:id="rId4"/>
    <p:sldId id="269" r:id="rId5"/>
    <p:sldId id="258" r:id="rId6"/>
    <p:sldId id="270" r:id="rId7"/>
    <p:sldId id="271" r:id="rId8"/>
    <p:sldId id="277" r:id="rId9"/>
    <p:sldId id="274" r:id="rId10"/>
    <p:sldId id="275" r:id="rId11"/>
    <p:sldId id="272" r:id="rId12"/>
    <p:sldId id="296" r:id="rId13"/>
    <p:sldId id="259" r:id="rId14"/>
    <p:sldId id="260" r:id="rId15"/>
    <p:sldId id="278" r:id="rId16"/>
    <p:sldId id="279" r:id="rId17"/>
    <p:sldId id="280" r:id="rId18"/>
    <p:sldId id="281" r:id="rId19"/>
    <p:sldId id="284" r:id="rId20"/>
    <p:sldId id="282" r:id="rId21"/>
    <p:sldId id="283" r:id="rId22"/>
    <p:sldId id="285" r:id="rId23"/>
    <p:sldId id="288" r:id="rId24"/>
    <p:sldId id="289" r:id="rId25"/>
    <p:sldId id="290" r:id="rId26"/>
    <p:sldId id="286" r:id="rId27"/>
    <p:sldId id="287" r:id="rId28"/>
    <p:sldId id="294" r:id="rId29"/>
    <p:sldId id="297" r:id="rId30"/>
    <p:sldId id="29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24"/>
    <p:restoredTop sz="84135"/>
  </p:normalViewPr>
  <p:slideViewPr>
    <p:cSldViewPr snapToGrid="0" snapToObjects="1">
      <p:cViewPr varScale="1">
        <p:scale>
          <a:sx n="89" d="100"/>
          <a:sy n="89" d="100"/>
        </p:scale>
        <p:origin x="184" y="43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C597EA-DC74-B143-886C-21274FA00B74}" type="datetimeFigureOut">
              <a:rPr lang="en-US" smtClean="0"/>
              <a:t>4/30/21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F7A9E0-A999-D348-852E-D7071C451088}" type="slidenum">
              <a:rPr lang="en-US" smtClean="0"/>
              <a:t>‹#›</a:t>
            </a:fld>
            <a:endParaRPr lang="en-US"/>
          </a:p>
        </p:txBody>
      </p:sp>
    </p:spTree>
    <p:extLst>
      <p:ext uri="{BB962C8B-B14F-4D97-AF65-F5344CB8AC3E}">
        <p14:creationId xmlns:p14="http://schemas.microsoft.com/office/powerpoint/2010/main" val="178789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latin typeface="Times New Roman" panose="02020603050405020304" pitchFamily="18" charset="0"/>
                <a:cs typeface="Times New Roman" panose="02020603050405020304" pitchFamily="18" charset="0"/>
              </a:rPr>
              <a:t>First unexpected Data hiccup:</a:t>
            </a:r>
          </a:p>
          <a:p>
            <a:pPr marL="0" indent="0">
              <a:buNone/>
            </a:pPr>
            <a:endParaRPr lang="en-US"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Company changed the format of the data files in the spring of 2020. Had to stepped process in order to align the monthly data files to be equivalent to the first 15 months of data.</a:t>
            </a:r>
          </a:p>
          <a:p>
            <a:pPr marL="0" indent="0">
              <a:buNone/>
            </a:pPr>
            <a:endParaRPr lang="en-US" sz="2000" dirty="0">
              <a:latin typeface="Times New Roman" panose="02020603050405020304" pitchFamily="18" charset="0"/>
              <a:cs typeface="Times New Roman" panose="02020603050405020304" pitchFamily="18" charset="0"/>
            </a:endParaRPr>
          </a:p>
          <a:p>
            <a:pPr marL="914377" lvl="1" indent="-457189">
              <a:buFont typeface="+mj-lt"/>
              <a:buAutoNum type="alphaLcPeriod"/>
            </a:pPr>
            <a:r>
              <a:rPr lang="en-US" sz="2000" dirty="0">
                <a:latin typeface="Times New Roman" panose="02020603050405020304" pitchFamily="18" charset="0"/>
                <a:cs typeface="Times New Roman" panose="02020603050405020304" pitchFamily="18" charset="0"/>
              </a:rPr>
              <a:t>Combine new format months</a:t>
            </a:r>
          </a:p>
          <a:p>
            <a:pPr marL="914377" lvl="1" indent="-457189">
              <a:buFont typeface="+mj-lt"/>
              <a:buAutoNum type="alphaLcPeriod"/>
            </a:pPr>
            <a:r>
              <a:rPr lang="en-US" sz="2000" dirty="0">
                <a:latin typeface="Times New Roman" panose="02020603050405020304" pitchFamily="18" charset="0"/>
                <a:cs typeface="Times New Roman" panose="02020603050405020304" pitchFamily="18" charset="0"/>
              </a:rPr>
              <a:t>Drop un-matched columns that did not align with initial data format</a:t>
            </a:r>
          </a:p>
          <a:p>
            <a:pPr marL="914377" lvl="1" indent="-457189">
              <a:buFont typeface="+mj-lt"/>
              <a:buAutoNum type="alphaLcPeriod"/>
            </a:pPr>
            <a:r>
              <a:rPr lang="en-US" sz="2000" dirty="0">
                <a:latin typeface="Times New Roman" panose="02020603050405020304" pitchFamily="18" charset="0"/>
                <a:cs typeface="Times New Roman" panose="02020603050405020304" pitchFamily="18" charset="0"/>
              </a:rPr>
              <a:t>Calculated a ride duration (in seconds) from start and end times to match up with prior year format.</a:t>
            </a:r>
          </a:p>
          <a:p>
            <a:pPr marL="914377" lvl="1" indent="-457189">
              <a:buFont typeface="+mj-lt"/>
              <a:buAutoNum type="alphaLcPeriod"/>
            </a:pPr>
            <a:r>
              <a:rPr lang="en-US" sz="2000" dirty="0">
                <a:latin typeface="Times New Roman" panose="02020603050405020304" pitchFamily="18" charset="0"/>
                <a:cs typeface="Times New Roman" panose="02020603050405020304" pitchFamily="18" charset="0"/>
              </a:rPr>
              <a:t>Rename column headers to allow merging last 8 months of 2020 data with the first 3 months (original data format).</a:t>
            </a:r>
          </a:p>
        </p:txBody>
      </p:sp>
      <p:sp>
        <p:nvSpPr>
          <p:cNvPr id="4" name="Slide Number Placeholder 3"/>
          <p:cNvSpPr>
            <a:spLocks noGrp="1"/>
          </p:cNvSpPr>
          <p:nvPr>
            <p:ph type="sldNum" sz="quarter" idx="5"/>
          </p:nvPr>
        </p:nvSpPr>
        <p:spPr/>
        <p:txBody>
          <a:bodyPr/>
          <a:lstStyle/>
          <a:p>
            <a:fld id="{7AF7A9E0-A999-D348-852E-D7071C451088}" type="slidenum">
              <a:rPr lang="en-US" smtClean="0"/>
              <a:t>5</a:t>
            </a:fld>
            <a:endParaRPr lang="en-US"/>
          </a:p>
        </p:txBody>
      </p:sp>
    </p:spTree>
    <p:extLst>
      <p:ext uri="{BB962C8B-B14F-4D97-AF65-F5344CB8AC3E}">
        <p14:creationId xmlns:p14="http://schemas.microsoft.com/office/powerpoint/2010/main" val="1728321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Significant reduction in 2020 is observed</a:t>
            </a:r>
          </a:p>
        </p:txBody>
      </p:sp>
      <p:sp>
        <p:nvSpPr>
          <p:cNvPr id="4" name="Slide Number Placeholder 3"/>
          <p:cNvSpPr>
            <a:spLocks noGrp="1"/>
          </p:cNvSpPr>
          <p:nvPr>
            <p:ph type="sldNum" sz="quarter" idx="5"/>
          </p:nvPr>
        </p:nvSpPr>
        <p:spPr/>
        <p:txBody>
          <a:bodyPr/>
          <a:lstStyle/>
          <a:p>
            <a:fld id="{7AF7A9E0-A999-D348-852E-D7071C451088}" type="slidenum">
              <a:rPr lang="en-US" smtClean="0"/>
              <a:t>20</a:t>
            </a:fld>
            <a:endParaRPr lang="en-US"/>
          </a:p>
        </p:txBody>
      </p:sp>
    </p:spTree>
    <p:extLst>
      <p:ext uri="{BB962C8B-B14F-4D97-AF65-F5344CB8AC3E}">
        <p14:creationId xmlns:p14="http://schemas.microsoft.com/office/powerpoint/2010/main" val="3737158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F7A9E0-A999-D348-852E-D7071C451088}" type="slidenum">
              <a:rPr lang="en-US" smtClean="0"/>
              <a:t>26</a:t>
            </a:fld>
            <a:endParaRPr lang="en-US"/>
          </a:p>
        </p:txBody>
      </p:sp>
    </p:spTree>
    <p:extLst>
      <p:ext uri="{BB962C8B-B14F-4D97-AF65-F5344CB8AC3E}">
        <p14:creationId xmlns:p14="http://schemas.microsoft.com/office/powerpoint/2010/main" val="66121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We looked at the overall monthly ridership trendlines between 2019 and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Compared usage between membership riders and casual riders</a:t>
            </a:r>
          </a:p>
          <a:p>
            <a:endParaRPr lang="en-US" dirty="0"/>
          </a:p>
        </p:txBody>
      </p:sp>
      <p:sp>
        <p:nvSpPr>
          <p:cNvPr id="4" name="Slide Number Placeholder 3"/>
          <p:cNvSpPr>
            <a:spLocks noGrp="1"/>
          </p:cNvSpPr>
          <p:nvPr>
            <p:ph type="sldNum" sz="quarter" idx="5"/>
          </p:nvPr>
        </p:nvSpPr>
        <p:spPr/>
        <p:txBody>
          <a:bodyPr/>
          <a:lstStyle/>
          <a:p>
            <a:fld id="{7AF7A9E0-A999-D348-852E-D7071C451088}" type="slidenum">
              <a:rPr lang="en-US" smtClean="0"/>
              <a:t>28</a:t>
            </a:fld>
            <a:endParaRPr lang="en-US"/>
          </a:p>
        </p:txBody>
      </p:sp>
    </p:spTree>
    <p:extLst>
      <p:ext uri="{BB962C8B-B14F-4D97-AF65-F5344CB8AC3E}">
        <p14:creationId xmlns:p14="http://schemas.microsoft.com/office/powerpoint/2010/main" val="1870023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Explored the frequency of riders through scatter plots, and </a:t>
            </a:r>
          </a:p>
          <a:p>
            <a:r>
              <a:rPr lang="en-US" dirty="0">
                <a:latin typeface="Times New Roman" panose="02020603050405020304" pitchFamily="18" charset="0"/>
                <a:cs typeface="Times New Roman" panose="02020603050405020304" pitchFamily="18" charset="0"/>
              </a:rPr>
              <a:t>Determined what time of day riders chose to bike based on different time slots</a:t>
            </a:r>
            <a:endParaRPr lang="en-US" dirty="0"/>
          </a:p>
          <a:p>
            <a:endParaRPr lang="en-US" dirty="0"/>
          </a:p>
        </p:txBody>
      </p:sp>
      <p:sp>
        <p:nvSpPr>
          <p:cNvPr id="4" name="Slide Number Placeholder 3"/>
          <p:cNvSpPr>
            <a:spLocks noGrp="1"/>
          </p:cNvSpPr>
          <p:nvPr>
            <p:ph type="sldNum" sz="quarter" idx="5"/>
          </p:nvPr>
        </p:nvSpPr>
        <p:spPr/>
        <p:txBody>
          <a:bodyPr/>
          <a:lstStyle/>
          <a:p>
            <a:fld id="{7AF7A9E0-A999-D348-852E-D7071C451088}" type="slidenum">
              <a:rPr lang="en-US" smtClean="0"/>
              <a:t>29</a:t>
            </a:fld>
            <a:endParaRPr lang="en-US"/>
          </a:p>
        </p:txBody>
      </p:sp>
    </p:spTree>
    <p:extLst>
      <p:ext uri="{BB962C8B-B14F-4D97-AF65-F5344CB8AC3E}">
        <p14:creationId xmlns:p14="http://schemas.microsoft.com/office/powerpoint/2010/main" val="169300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6472-AA0C-5F44-A66C-C0017AD2A5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4C231F-2FA2-684E-B40A-4DB818A01AFC}"/>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CFAF14-94BE-DE43-AD2B-E91918EE51E7}"/>
              </a:ext>
            </a:extLst>
          </p:cNvPr>
          <p:cNvSpPr>
            <a:spLocks noGrp="1"/>
          </p:cNvSpPr>
          <p:nvPr>
            <p:ph type="dt" sz="half" idx="10"/>
          </p:nvPr>
        </p:nvSpPr>
        <p:spPr/>
        <p:txBody>
          <a:bodyPr/>
          <a:lstStyle/>
          <a:p>
            <a:fld id="{8B99E267-EDC3-7E47-B958-659D90884E0A}" type="datetimeFigureOut">
              <a:rPr lang="en-US" smtClean="0"/>
              <a:t>4/30/21</a:t>
            </a:fld>
            <a:endParaRPr lang="en-US"/>
          </a:p>
        </p:txBody>
      </p:sp>
      <p:sp>
        <p:nvSpPr>
          <p:cNvPr id="5" name="Footer Placeholder 4">
            <a:extLst>
              <a:ext uri="{FF2B5EF4-FFF2-40B4-BE49-F238E27FC236}">
                <a16:creationId xmlns:a16="http://schemas.microsoft.com/office/drawing/2014/main" id="{5174D9F1-E5DF-D341-A369-C0D1F001D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245355-C986-9547-B5E8-E80F8C1BAE1B}"/>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2649091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56503-3C37-3A4D-9FB6-B3D5078AAD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51EB32-2634-C540-968D-AA15320D12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274CA7-6C79-6F4B-B219-934408C81DE1}"/>
              </a:ext>
            </a:extLst>
          </p:cNvPr>
          <p:cNvSpPr>
            <a:spLocks noGrp="1"/>
          </p:cNvSpPr>
          <p:nvPr>
            <p:ph type="dt" sz="half" idx="10"/>
          </p:nvPr>
        </p:nvSpPr>
        <p:spPr/>
        <p:txBody>
          <a:bodyPr/>
          <a:lstStyle/>
          <a:p>
            <a:fld id="{8B99E267-EDC3-7E47-B958-659D90884E0A}" type="datetimeFigureOut">
              <a:rPr lang="en-US" smtClean="0"/>
              <a:t>4/30/21</a:t>
            </a:fld>
            <a:endParaRPr lang="en-US"/>
          </a:p>
        </p:txBody>
      </p:sp>
      <p:sp>
        <p:nvSpPr>
          <p:cNvPr id="5" name="Footer Placeholder 4">
            <a:extLst>
              <a:ext uri="{FF2B5EF4-FFF2-40B4-BE49-F238E27FC236}">
                <a16:creationId xmlns:a16="http://schemas.microsoft.com/office/drawing/2014/main" id="{952BB600-B094-2948-BC4B-ACA6ADCCA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7A4D2-5162-D346-BF6B-52A975D12C16}"/>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661998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98D5C7-92DA-164C-A3ED-08B800249421}"/>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891DB9-AC03-C04F-9FB9-E2AAFE71AAB1}"/>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3FF951-ACE2-FD43-B52E-9E31A8B9FAD1}"/>
              </a:ext>
            </a:extLst>
          </p:cNvPr>
          <p:cNvSpPr>
            <a:spLocks noGrp="1"/>
          </p:cNvSpPr>
          <p:nvPr>
            <p:ph type="dt" sz="half" idx="10"/>
          </p:nvPr>
        </p:nvSpPr>
        <p:spPr/>
        <p:txBody>
          <a:bodyPr/>
          <a:lstStyle/>
          <a:p>
            <a:fld id="{8B99E267-EDC3-7E47-B958-659D90884E0A}" type="datetimeFigureOut">
              <a:rPr lang="en-US" smtClean="0"/>
              <a:t>4/30/21</a:t>
            </a:fld>
            <a:endParaRPr lang="en-US"/>
          </a:p>
        </p:txBody>
      </p:sp>
      <p:sp>
        <p:nvSpPr>
          <p:cNvPr id="5" name="Footer Placeholder 4">
            <a:extLst>
              <a:ext uri="{FF2B5EF4-FFF2-40B4-BE49-F238E27FC236}">
                <a16:creationId xmlns:a16="http://schemas.microsoft.com/office/drawing/2014/main" id="{955A59A7-5AE3-EB45-80FD-979D970EF7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9ED562-CA8B-9F49-B590-29A41CC19837}"/>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2133988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056B-A222-0746-904B-D905BD099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A74A3B-96B5-2143-AEE3-057503656B5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80D817-DC4F-1E4F-91F9-595AB23111F2}"/>
              </a:ext>
            </a:extLst>
          </p:cNvPr>
          <p:cNvSpPr>
            <a:spLocks noGrp="1"/>
          </p:cNvSpPr>
          <p:nvPr>
            <p:ph type="dt" sz="half" idx="10"/>
          </p:nvPr>
        </p:nvSpPr>
        <p:spPr/>
        <p:txBody>
          <a:bodyPr/>
          <a:lstStyle/>
          <a:p>
            <a:fld id="{8B99E267-EDC3-7E47-B958-659D90884E0A}" type="datetimeFigureOut">
              <a:rPr lang="en-US" smtClean="0"/>
              <a:t>4/30/21</a:t>
            </a:fld>
            <a:endParaRPr lang="en-US"/>
          </a:p>
        </p:txBody>
      </p:sp>
      <p:sp>
        <p:nvSpPr>
          <p:cNvPr id="5" name="Footer Placeholder 4">
            <a:extLst>
              <a:ext uri="{FF2B5EF4-FFF2-40B4-BE49-F238E27FC236}">
                <a16:creationId xmlns:a16="http://schemas.microsoft.com/office/drawing/2014/main" id="{3FB179F5-A1F2-344B-A259-44A679476B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281024-8231-944F-BBBB-2F9A01A14F22}"/>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2597174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07EC-0C28-6A44-A521-CA4ADD266976}"/>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EFB481-9BF0-1547-8A99-413675D63A5F}"/>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F258637-3536-DD4E-BA83-24D43E2508EB}"/>
              </a:ext>
            </a:extLst>
          </p:cNvPr>
          <p:cNvSpPr>
            <a:spLocks noGrp="1"/>
          </p:cNvSpPr>
          <p:nvPr>
            <p:ph type="dt" sz="half" idx="10"/>
          </p:nvPr>
        </p:nvSpPr>
        <p:spPr/>
        <p:txBody>
          <a:bodyPr/>
          <a:lstStyle/>
          <a:p>
            <a:fld id="{8B99E267-EDC3-7E47-B958-659D90884E0A}" type="datetimeFigureOut">
              <a:rPr lang="en-US" smtClean="0"/>
              <a:t>4/30/21</a:t>
            </a:fld>
            <a:endParaRPr lang="en-US"/>
          </a:p>
        </p:txBody>
      </p:sp>
      <p:sp>
        <p:nvSpPr>
          <p:cNvPr id="5" name="Footer Placeholder 4">
            <a:extLst>
              <a:ext uri="{FF2B5EF4-FFF2-40B4-BE49-F238E27FC236}">
                <a16:creationId xmlns:a16="http://schemas.microsoft.com/office/drawing/2014/main" id="{197F0733-0A02-7F4E-A381-BBEC2EA1A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611A21-2F51-DE4B-9E85-79CCE232246C}"/>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515948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44E5D-454C-4D4A-A925-54E3D06131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87F1A7-8A25-884D-ABF4-D4B576EEDF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696BFC-4534-4643-BD41-74B61D32AE5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D2780B-4EA6-A040-8C73-6A27BB73131F}"/>
              </a:ext>
            </a:extLst>
          </p:cNvPr>
          <p:cNvSpPr>
            <a:spLocks noGrp="1"/>
          </p:cNvSpPr>
          <p:nvPr>
            <p:ph type="dt" sz="half" idx="10"/>
          </p:nvPr>
        </p:nvSpPr>
        <p:spPr/>
        <p:txBody>
          <a:bodyPr/>
          <a:lstStyle/>
          <a:p>
            <a:fld id="{8B99E267-EDC3-7E47-B958-659D90884E0A}" type="datetimeFigureOut">
              <a:rPr lang="en-US" smtClean="0"/>
              <a:t>4/30/21</a:t>
            </a:fld>
            <a:endParaRPr lang="en-US"/>
          </a:p>
        </p:txBody>
      </p:sp>
      <p:sp>
        <p:nvSpPr>
          <p:cNvPr id="6" name="Footer Placeholder 5">
            <a:extLst>
              <a:ext uri="{FF2B5EF4-FFF2-40B4-BE49-F238E27FC236}">
                <a16:creationId xmlns:a16="http://schemas.microsoft.com/office/drawing/2014/main" id="{2C62CCAF-B214-C04A-995D-A62AA376AD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7C8216-A6A5-6B48-920D-32802516A565}"/>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933314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2DD0-7DCE-054B-9F5D-22BFE0A2C00E}"/>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853A40-5D1B-0F46-8B54-246BAAFDE64C}"/>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962535-9F89-814C-951E-0CC12371BE74}"/>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37E6ED-2E8C-8441-8491-38487629D148}"/>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8BAF7FB-4A6B-5146-8A59-CBF19440DB31}"/>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3FADD9-D248-2541-A1AA-352FA16EBB30}"/>
              </a:ext>
            </a:extLst>
          </p:cNvPr>
          <p:cNvSpPr>
            <a:spLocks noGrp="1"/>
          </p:cNvSpPr>
          <p:nvPr>
            <p:ph type="dt" sz="half" idx="10"/>
          </p:nvPr>
        </p:nvSpPr>
        <p:spPr/>
        <p:txBody>
          <a:bodyPr/>
          <a:lstStyle/>
          <a:p>
            <a:fld id="{8B99E267-EDC3-7E47-B958-659D90884E0A}" type="datetimeFigureOut">
              <a:rPr lang="en-US" smtClean="0"/>
              <a:t>4/30/21</a:t>
            </a:fld>
            <a:endParaRPr lang="en-US"/>
          </a:p>
        </p:txBody>
      </p:sp>
      <p:sp>
        <p:nvSpPr>
          <p:cNvPr id="8" name="Footer Placeholder 7">
            <a:extLst>
              <a:ext uri="{FF2B5EF4-FFF2-40B4-BE49-F238E27FC236}">
                <a16:creationId xmlns:a16="http://schemas.microsoft.com/office/drawing/2014/main" id="{C0ECA9C3-4AEC-CC44-8308-AD9D39DC73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AEFF40-38D9-C945-80E4-2F77B76EF0C2}"/>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2101388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23045-1DBB-6745-928E-FAD78CB2C8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F21C52-5C1F-9E4C-837E-B2CD8FED6D02}"/>
              </a:ext>
            </a:extLst>
          </p:cNvPr>
          <p:cNvSpPr>
            <a:spLocks noGrp="1"/>
          </p:cNvSpPr>
          <p:nvPr>
            <p:ph type="dt" sz="half" idx="10"/>
          </p:nvPr>
        </p:nvSpPr>
        <p:spPr/>
        <p:txBody>
          <a:bodyPr/>
          <a:lstStyle/>
          <a:p>
            <a:fld id="{8B99E267-EDC3-7E47-B958-659D90884E0A}" type="datetimeFigureOut">
              <a:rPr lang="en-US" smtClean="0"/>
              <a:t>4/30/21</a:t>
            </a:fld>
            <a:endParaRPr lang="en-US"/>
          </a:p>
        </p:txBody>
      </p:sp>
      <p:sp>
        <p:nvSpPr>
          <p:cNvPr id="4" name="Footer Placeholder 3">
            <a:extLst>
              <a:ext uri="{FF2B5EF4-FFF2-40B4-BE49-F238E27FC236}">
                <a16:creationId xmlns:a16="http://schemas.microsoft.com/office/drawing/2014/main" id="{6BA0A8AD-8F90-AD48-8098-E67CD861FE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54022A-22F5-E64C-9DA6-BDA09730CC6F}"/>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1010365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EC720A-798C-7744-97E6-17637E083ADC}"/>
              </a:ext>
            </a:extLst>
          </p:cNvPr>
          <p:cNvSpPr>
            <a:spLocks noGrp="1"/>
          </p:cNvSpPr>
          <p:nvPr>
            <p:ph type="dt" sz="half" idx="10"/>
          </p:nvPr>
        </p:nvSpPr>
        <p:spPr/>
        <p:txBody>
          <a:bodyPr/>
          <a:lstStyle/>
          <a:p>
            <a:fld id="{8B99E267-EDC3-7E47-B958-659D90884E0A}" type="datetimeFigureOut">
              <a:rPr lang="en-US" smtClean="0"/>
              <a:t>4/30/21</a:t>
            </a:fld>
            <a:endParaRPr lang="en-US"/>
          </a:p>
        </p:txBody>
      </p:sp>
      <p:sp>
        <p:nvSpPr>
          <p:cNvPr id="3" name="Footer Placeholder 2">
            <a:extLst>
              <a:ext uri="{FF2B5EF4-FFF2-40B4-BE49-F238E27FC236}">
                <a16:creationId xmlns:a16="http://schemas.microsoft.com/office/drawing/2014/main" id="{9F1C6656-393B-9242-AE64-6748E314C3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8D4B18-48FA-C24C-812C-22CF7C8FC3A9}"/>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259274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A9865-F6EB-0E43-8763-8DAF5A141C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C276B6-D8EC-A343-BD45-6B26FC552DCF}"/>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39A815-CD25-E147-91E5-080450A644E2}"/>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07F20D2-BA8C-5740-AEC9-56226DEAC045}"/>
              </a:ext>
            </a:extLst>
          </p:cNvPr>
          <p:cNvSpPr>
            <a:spLocks noGrp="1"/>
          </p:cNvSpPr>
          <p:nvPr>
            <p:ph type="dt" sz="half" idx="10"/>
          </p:nvPr>
        </p:nvSpPr>
        <p:spPr/>
        <p:txBody>
          <a:bodyPr/>
          <a:lstStyle/>
          <a:p>
            <a:fld id="{8B99E267-EDC3-7E47-B958-659D90884E0A}" type="datetimeFigureOut">
              <a:rPr lang="en-US" smtClean="0"/>
              <a:t>4/30/21</a:t>
            </a:fld>
            <a:endParaRPr lang="en-US"/>
          </a:p>
        </p:txBody>
      </p:sp>
      <p:sp>
        <p:nvSpPr>
          <p:cNvPr id="6" name="Footer Placeholder 5">
            <a:extLst>
              <a:ext uri="{FF2B5EF4-FFF2-40B4-BE49-F238E27FC236}">
                <a16:creationId xmlns:a16="http://schemas.microsoft.com/office/drawing/2014/main" id="{89C1FB73-6665-5A4E-BF99-305A655D58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30D182-E3F0-A54C-8CFA-B8A4DC8F22B3}"/>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2270606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FAC2-E345-7E43-A0B2-97DA88E3EB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84B2E1-A607-2648-A51A-E42D1792BC39}"/>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6204229B-5343-F848-9CBA-F583DDEC4903}"/>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05A813-7862-934C-96DC-69A15A521AC5}"/>
              </a:ext>
            </a:extLst>
          </p:cNvPr>
          <p:cNvSpPr>
            <a:spLocks noGrp="1"/>
          </p:cNvSpPr>
          <p:nvPr>
            <p:ph type="dt" sz="half" idx="10"/>
          </p:nvPr>
        </p:nvSpPr>
        <p:spPr/>
        <p:txBody>
          <a:bodyPr/>
          <a:lstStyle/>
          <a:p>
            <a:fld id="{8B99E267-EDC3-7E47-B958-659D90884E0A}" type="datetimeFigureOut">
              <a:rPr lang="en-US" smtClean="0"/>
              <a:t>4/30/21</a:t>
            </a:fld>
            <a:endParaRPr lang="en-US"/>
          </a:p>
        </p:txBody>
      </p:sp>
      <p:sp>
        <p:nvSpPr>
          <p:cNvPr id="6" name="Footer Placeholder 5">
            <a:extLst>
              <a:ext uri="{FF2B5EF4-FFF2-40B4-BE49-F238E27FC236}">
                <a16:creationId xmlns:a16="http://schemas.microsoft.com/office/drawing/2014/main" id="{AF892AFF-03D7-1A47-9EF4-E96D3AFFEF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EB9A7A-A2BB-A847-9B5A-020B75B2325D}"/>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3157243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9000"/>
                <a:lumOff val="1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AD84A5-B874-F64E-A6FF-139D3BB75CD2}"/>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010595-E1A3-1444-BEFA-EAFCFA464C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1FC4C-BF8B-9247-BFC1-AEE9865C211F}"/>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99E267-EDC3-7E47-B958-659D90884E0A}" type="datetimeFigureOut">
              <a:rPr lang="en-US" smtClean="0"/>
              <a:t>4/30/21</a:t>
            </a:fld>
            <a:endParaRPr lang="en-US"/>
          </a:p>
        </p:txBody>
      </p:sp>
      <p:sp>
        <p:nvSpPr>
          <p:cNvPr id="5" name="Footer Placeholder 4">
            <a:extLst>
              <a:ext uri="{FF2B5EF4-FFF2-40B4-BE49-F238E27FC236}">
                <a16:creationId xmlns:a16="http://schemas.microsoft.com/office/drawing/2014/main" id="{C608BC1A-4844-C244-8472-74B958909066}"/>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D41765-2EFC-824B-816B-0C20E4BEE70F}"/>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9820F6-E5DA-9E4B-AD8B-68B5BA61D6E9}" type="slidenum">
              <a:rPr lang="en-US" smtClean="0"/>
              <a:t>‹#›</a:t>
            </a:fld>
            <a:endParaRPr lang="en-US"/>
          </a:p>
        </p:txBody>
      </p:sp>
    </p:spTree>
    <p:extLst>
      <p:ext uri="{BB962C8B-B14F-4D97-AF65-F5344CB8AC3E}">
        <p14:creationId xmlns:p14="http://schemas.microsoft.com/office/powerpoint/2010/main" val="3129283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E958C-734A-4045-81E8-2CA3D53C19BB}"/>
              </a:ext>
            </a:extLst>
          </p:cNvPr>
          <p:cNvSpPr>
            <a:spLocks noGrp="1"/>
          </p:cNvSpPr>
          <p:nvPr>
            <p:ph type="title"/>
          </p:nvPr>
        </p:nvSpPr>
        <p:spPr>
          <a:xfrm>
            <a:off x="600239" y="208547"/>
            <a:ext cx="10515600" cy="1432955"/>
          </a:xfrm>
        </p:spPr>
        <p:txBody>
          <a:bodyPr>
            <a:noAutofit/>
          </a:bodyPr>
          <a:lstStyle/>
          <a:p>
            <a:pPr algn="ctr"/>
            <a:r>
              <a:rPr lang="en-US" b="1" dirty="0">
                <a:latin typeface="Times New Roman" panose="02020603050405020304" pitchFamily="18" charset="0"/>
                <a:cs typeface="Times New Roman" panose="02020603050405020304" pitchFamily="18" charset="0"/>
              </a:rPr>
              <a:t>Effect of COVID-19 on Capital Bikeshare usage in 2019-2020</a:t>
            </a:r>
            <a:endParaRPr lang="en-US" dirty="0"/>
          </a:p>
        </p:txBody>
      </p:sp>
      <p:graphicFrame>
        <p:nvGraphicFramePr>
          <p:cNvPr id="4" name="Table 3">
            <a:extLst>
              <a:ext uri="{FF2B5EF4-FFF2-40B4-BE49-F238E27FC236}">
                <a16:creationId xmlns:a16="http://schemas.microsoft.com/office/drawing/2014/main" id="{CF540540-ABC6-D643-86F8-BBDAC4590175}"/>
              </a:ext>
            </a:extLst>
          </p:cNvPr>
          <p:cNvGraphicFramePr>
            <a:graphicFrameLocks noGrp="1"/>
          </p:cNvGraphicFramePr>
          <p:nvPr>
            <p:extLst>
              <p:ext uri="{D42A27DB-BD31-4B8C-83A1-F6EECF244321}">
                <p14:modId xmlns:p14="http://schemas.microsoft.com/office/powerpoint/2010/main" val="877062047"/>
              </p:ext>
            </p:extLst>
          </p:nvPr>
        </p:nvGraphicFramePr>
        <p:xfrm>
          <a:off x="1794039" y="5071088"/>
          <a:ext cx="8127999" cy="1579881"/>
        </p:xfrm>
        <a:graphic>
          <a:graphicData uri="http://schemas.openxmlformats.org/drawingml/2006/table">
            <a:tbl>
              <a:tblPr>
                <a:tableStyleId>{5C22544A-7EE6-4342-B048-85BDC9FD1C3A}</a:tableStyleId>
              </a:tblPr>
              <a:tblGrid>
                <a:gridCol w="2709333">
                  <a:extLst>
                    <a:ext uri="{9D8B030D-6E8A-4147-A177-3AD203B41FA5}">
                      <a16:colId xmlns:a16="http://schemas.microsoft.com/office/drawing/2014/main" val="965659642"/>
                    </a:ext>
                  </a:extLst>
                </a:gridCol>
                <a:gridCol w="2709333">
                  <a:extLst>
                    <a:ext uri="{9D8B030D-6E8A-4147-A177-3AD203B41FA5}">
                      <a16:colId xmlns:a16="http://schemas.microsoft.com/office/drawing/2014/main" val="1035958401"/>
                    </a:ext>
                  </a:extLst>
                </a:gridCol>
                <a:gridCol w="2709333">
                  <a:extLst>
                    <a:ext uri="{9D8B030D-6E8A-4147-A177-3AD203B41FA5}">
                      <a16:colId xmlns:a16="http://schemas.microsoft.com/office/drawing/2014/main" val="681204022"/>
                    </a:ext>
                  </a:extLst>
                </a:gridCol>
              </a:tblGrid>
              <a:tr h="526627">
                <a:tc gridSpan="3">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Times New Roman" panose="02020603050405020304" pitchFamily="18" charset="0"/>
                          <a:cs typeface="Times New Roman" panose="02020603050405020304" pitchFamily="18" charset="0"/>
                        </a:rPr>
                        <a:t>Team Members</a:t>
                      </a:r>
                    </a:p>
                  </a:txBody>
                  <a:tcPr>
                    <a:solidFill>
                      <a:schemeClr val="accent1"/>
                    </a:solidFill>
                  </a:tcPr>
                </a:tc>
                <a:tc hMerge="1">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US" sz="2800" dirty="0">
                        <a:latin typeface="Times New Roman" panose="02020603050405020304" pitchFamily="18" charset="0"/>
                        <a:cs typeface="Times New Roman" panose="02020603050405020304" pitchFamily="18" charset="0"/>
                      </a:endParaRPr>
                    </a:p>
                  </a:txBody>
                  <a:tcPr>
                    <a:noFill/>
                  </a:tcPr>
                </a:tc>
                <a:tc hMerge="1">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US" sz="2800"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3202705044"/>
                  </a:ext>
                </a:extLst>
              </a:tr>
              <a:tr h="526627">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800" dirty="0">
                          <a:latin typeface="Times New Roman" panose="02020603050405020304" pitchFamily="18" charset="0"/>
                          <a:cs typeface="Times New Roman" panose="02020603050405020304" pitchFamily="18" charset="0"/>
                        </a:rPr>
                        <a:t>Digant Patel</a:t>
                      </a:r>
                    </a:p>
                  </a:txBody>
                  <a:tcPr>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800" dirty="0">
                          <a:latin typeface="Times New Roman" panose="02020603050405020304" pitchFamily="18" charset="0"/>
                          <a:cs typeface="Times New Roman" panose="02020603050405020304" pitchFamily="18" charset="0"/>
                        </a:rPr>
                        <a:t>Hannah Slay</a:t>
                      </a:r>
                    </a:p>
                  </a:txBody>
                  <a:tcPr>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800" dirty="0">
                          <a:latin typeface="Times New Roman" panose="02020603050405020304" pitchFamily="18" charset="0"/>
                          <a:cs typeface="Times New Roman" panose="02020603050405020304" pitchFamily="18" charset="0"/>
                        </a:rPr>
                        <a:t>John Timmers</a:t>
                      </a:r>
                    </a:p>
                  </a:txBody>
                  <a:tcPr>
                    <a:noFill/>
                  </a:tcPr>
                </a:tc>
                <a:extLst>
                  <a:ext uri="{0D108BD9-81ED-4DB2-BD59-A6C34878D82A}">
                    <a16:rowId xmlns:a16="http://schemas.microsoft.com/office/drawing/2014/main" val="3446873119"/>
                  </a:ext>
                </a:extLst>
              </a:tr>
              <a:tr h="526627">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800" dirty="0">
                          <a:latin typeface="Times New Roman" panose="02020603050405020304" pitchFamily="18" charset="0"/>
                          <a:cs typeface="Times New Roman" panose="02020603050405020304" pitchFamily="18" charset="0"/>
                        </a:rPr>
                        <a:t>Mike Boscia</a:t>
                      </a:r>
                    </a:p>
                  </a:txBody>
                  <a:tcPr>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800" dirty="0">
                          <a:latin typeface="Times New Roman" panose="02020603050405020304" pitchFamily="18" charset="0"/>
                          <a:cs typeface="Times New Roman" panose="02020603050405020304" pitchFamily="18" charset="0"/>
                        </a:rPr>
                        <a:t>Roderick Gee</a:t>
                      </a:r>
                    </a:p>
                  </a:txBody>
                  <a:tcPr>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800" dirty="0">
                          <a:latin typeface="Times New Roman" panose="02020603050405020304" pitchFamily="18" charset="0"/>
                          <a:cs typeface="Times New Roman" panose="02020603050405020304" pitchFamily="18" charset="0"/>
                        </a:rPr>
                        <a:t>Shailja Mathur</a:t>
                      </a:r>
                      <a:endParaRPr lang="en-US" sz="2800" dirty="0"/>
                    </a:p>
                  </a:txBody>
                  <a:tcPr>
                    <a:noFill/>
                  </a:tcPr>
                </a:tc>
                <a:extLst>
                  <a:ext uri="{0D108BD9-81ED-4DB2-BD59-A6C34878D82A}">
                    <a16:rowId xmlns:a16="http://schemas.microsoft.com/office/drawing/2014/main" val="4136286602"/>
                  </a:ext>
                </a:extLst>
              </a:tr>
            </a:tbl>
          </a:graphicData>
        </a:graphic>
      </p:graphicFrame>
      <p:pic>
        <p:nvPicPr>
          <p:cNvPr id="6" name="Picture 5">
            <a:extLst>
              <a:ext uri="{FF2B5EF4-FFF2-40B4-BE49-F238E27FC236}">
                <a16:creationId xmlns:a16="http://schemas.microsoft.com/office/drawing/2014/main" id="{FD738852-1D7E-F44A-A980-F9932AE96444}"/>
              </a:ext>
            </a:extLst>
          </p:cNvPr>
          <p:cNvPicPr>
            <a:picLocks noChangeAspect="1"/>
          </p:cNvPicPr>
          <p:nvPr/>
        </p:nvPicPr>
        <p:blipFill>
          <a:blip r:embed="rId2"/>
          <a:stretch>
            <a:fillRect/>
          </a:stretch>
        </p:blipFill>
        <p:spPr>
          <a:xfrm>
            <a:off x="3326059" y="1763917"/>
            <a:ext cx="5063958" cy="3184755"/>
          </a:xfrm>
          <a:prstGeom prst="rect">
            <a:avLst/>
          </a:prstGeom>
        </p:spPr>
      </p:pic>
      <p:sp>
        <p:nvSpPr>
          <p:cNvPr id="7" name="TextBox 6">
            <a:extLst>
              <a:ext uri="{FF2B5EF4-FFF2-40B4-BE49-F238E27FC236}">
                <a16:creationId xmlns:a16="http://schemas.microsoft.com/office/drawing/2014/main" id="{6F737489-58C7-494D-B12D-C56584AE3152}"/>
              </a:ext>
            </a:extLst>
          </p:cNvPr>
          <p:cNvSpPr txBox="1"/>
          <p:nvPr/>
        </p:nvSpPr>
        <p:spPr>
          <a:xfrm>
            <a:off x="8390017" y="4671673"/>
            <a:ext cx="2725822" cy="276999"/>
          </a:xfrm>
          <a:prstGeom prst="rect">
            <a:avLst/>
          </a:prstGeom>
          <a:noFill/>
        </p:spPr>
        <p:txBody>
          <a:bodyPr wrap="square" rtlCol="0">
            <a:spAutoFit/>
          </a:bodyPr>
          <a:lstStyle/>
          <a:p>
            <a:pPr algn="ctr"/>
            <a:r>
              <a:rPr lang="en-US" sz="1200" dirty="0"/>
              <a:t>(Source: https://momentummag.com/)</a:t>
            </a:r>
          </a:p>
        </p:txBody>
      </p:sp>
    </p:spTree>
    <p:extLst>
      <p:ext uri="{BB962C8B-B14F-4D97-AF65-F5344CB8AC3E}">
        <p14:creationId xmlns:p14="http://schemas.microsoft.com/office/powerpoint/2010/main" val="2278066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8A3893-9F8B-A742-98E0-6128F41C4D87}"/>
              </a:ext>
            </a:extLst>
          </p:cNvPr>
          <p:cNvPicPr>
            <a:picLocks noGrp="1" noChangeAspect="1"/>
          </p:cNvPicPr>
          <p:nvPr>
            <p:ph idx="1"/>
          </p:nvPr>
        </p:nvPicPr>
        <p:blipFill>
          <a:blip r:embed="rId2"/>
          <a:stretch>
            <a:fillRect/>
          </a:stretch>
        </p:blipFill>
        <p:spPr>
          <a:xfrm>
            <a:off x="985520" y="153851"/>
            <a:ext cx="10220960" cy="6573520"/>
          </a:xfrm>
        </p:spPr>
      </p:pic>
    </p:spTree>
    <p:extLst>
      <p:ext uri="{BB962C8B-B14F-4D97-AF65-F5344CB8AC3E}">
        <p14:creationId xmlns:p14="http://schemas.microsoft.com/office/powerpoint/2010/main" val="3993370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5602-F018-5841-B034-3FDA06B54D38}"/>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2019 May – Sorted values by ‘Date’ and ‘DayNum’</a:t>
            </a:r>
          </a:p>
        </p:txBody>
      </p:sp>
      <p:pic>
        <p:nvPicPr>
          <p:cNvPr id="5" name="Content Placeholder 4">
            <a:extLst>
              <a:ext uri="{FF2B5EF4-FFF2-40B4-BE49-F238E27FC236}">
                <a16:creationId xmlns:a16="http://schemas.microsoft.com/office/drawing/2014/main" id="{BCC0C1DA-BD87-0045-9DC7-2D4572F3FB6F}"/>
              </a:ext>
            </a:extLst>
          </p:cNvPr>
          <p:cNvPicPr>
            <a:picLocks noGrp="1" noChangeAspect="1"/>
          </p:cNvPicPr>
          <p:nvPr>
            <p:ph idx="1"/>
          </p:nvPr>
        </p:nvPicPr>
        <p:blipFill rotWithShape="1">
          <a:blip r:embed="rId2"/>
          <a:srcRect r="4091"/>
          <a:stretch/>
        </p:blipFill>
        <p:spPr>
          <a:xfrm>
            <a:off x="603885" y="2020324"/>
            <a:ext cx="10984230" cy="4229100"/>
          </a:xfrm>
        </p:spPr>
      </p:pic>
    </p:spTree>
    <p:extLst>
      <p:ext uri="{BB962C8B-B14F-4D97-AF65-F5344CB8AC3E}">
        <p14:creationId xmlns:p14="http://schemas.microsoft.com/office/powerpoint/2010/main" val="1549348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9C4FE-585D-F24C-99C1-80E711E2B30B}"/>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2020 May – Sorted values by ‘Date’ and ‘DayNum’</a:t>
            </a:r>
            <a:endParaRPr lang="en-US" sz="4000" dirty="0"/>
          </a:p>
        </p:txBody>
      </p:sp>
      <p:pic>
        <p:nvPicPr>
          <p:cNvPr id="9" name="Content Placeholder 8">
            <a:extLst>
              <a:ext uri="{FF2B5EF4-FFF2-40B4-BE49-F238E27FC236}">
                <a16:creationId xmlns:a16="http://schemas.microsoft.com/office/drawing/2014/main" id="{DC36E05C-14CE-2F43-999E-77CC7C932346}"/>
              </a:ext>
            </a:extLst>
          </p:cNvPr>
          <p:cNvPicPr>
            <a:picLocks noGrp="1" noChangeAspect="1"/>
          </p:cNvPicPr>
          <p:nvPr>
            <p:ph idx="1"/>
          </p:nvPr>
        </p:nvPicPr>
        <p:blipFill>
          <a:blip r:embed="rId2"/>
          <a:stretch>
            <a:fillRect/>
          </a:stretch>
        </p:blipFill>
        <p:spPr>
          <a:xfrm>
            <a:off x="510730" y="1867186"/>
            <a:ext cx="11170539" cy="4806315"/>
          </a:xfrm>
        </p:spPr>
      </p:pic>
    </p:spTree>
    <p:extLst>
      <p:ext uri="{BB962C8B-B14F-4D97-AF65-F5344CB8AC3E}">
        <p14:creationId xmlns:p14="http://schemas.microsoft.com/office/powerpoint/2010/main" val="3386440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FEA24-52A1-7A45-A06F-A24EE65DED0F}"/>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Ride duration by day – 2019 v 2020</a:t>
            </a:r>
          </a:p>
        </p:txBody>
      </p:sp>
      <p:pic>
        <p:nvPicPr>
          <p:cNvPr id="16" name="Content Placeholder 3">
            <a:extLst>
              <a:ext uri="{FF2B5EF4-FFF2-40B4-BE49-F238E27FC236}">
                <a16:creationId xmlns:a16="http://schemas.microsoft.com/office/drawing/2014/main" id="{77DE9ECA-8585-1A4E-BCED-423736EC0604}"/>
              </a:ext>
            </a:extLst>
          </p:cNvPr>
          <p:cNvPicPr>
            <a:picLocks noGrp="1" noChangeAspect="1"/>
          </p:cNvPicPr>
          <p:nvPr>
            <p:ph idx="1"/>
          </p:nvPr>
        </p:nvPicPr>
        <p:blipFill>
          <a:blip r:embed="rId2"/>
          <a:stretch>
            <a:fillRect/>
          </a:stretch>
        </p:blipFill>
        <p:spPr>
          <a:xfrm>
            <a:off x="96982" y="2151877"/>
            <a:ext cx="5860609" cy="3902089"/>
          </a:xfrm>
          <a:prstGeom prst="rect">
            <a:avLst/>
          </a:prstGeom>
        </p:spPr>
      </p:pic>
      <p:pic>
        <p:nvPicPr>
          <p:cNvPr id="17" name="Content Placeholder 3">
            <a:extLst>
              <a:ext uri="{FF2B5EF4-FFF2-40B4-BE49-F238E27FC236}">
                <a16:creationId xmlns:a16="http://schemas.microsoft.com/office/drawing/2014/main" id="{5B545CF2-A1DB-DB40-841A-E23D9DEE1476}"/>
              </a:ext>
            </a:extLst>
          </p:cNvPr>
          <p:cNvPicPr>
            <a:picLocks noChangeAspect="1"/>
          </p:cNvPicPr>
          <p:nvPr/>
        </p:nvPicPr>
        <p:blipFill>
          <a:blip r:embed="rId3"/>
          <a:stretch>
            <a:fillRect/>
          </a:stretch>
        </p:blipFill>
        <p:spPr>
          <a:xfrm>
            <a:off x="6096000" y="2151877"/>
            <a:ext cx="5965262" cy="3902089"/>
          </a:xfrm>
          <a:prstGeom prst="rect">
            <a:avLst/>
          </a:prstGeom>
        </p:spPr>
      </p:pic>
      <p:sp>
        <p:nvSpPr>
          <p:cNvPr id="18" name="TextBox 17">
            <a:extLst>
              <a:ext uri="{FF2B5EF4-FFF2-40B4-BE49-F238E27FC236}">
                <a16:creationId xmlns:a16="http://schemas.microsoft.com/office/drawing/2014/main" id="{58D644EF-C213-F945-8F84-739A769EE5D8}"/>
              </a:ext>
            </a:extLst>
          </p:cNvPr>
          <p:cNvSpPr txBox="1"/>
          <p:nvPr/>
        </p:nvSpPr>
        <p:spPr>
          <a:xfrm>
            <a:off x="2473104" y="1628657"/>
            <a:ext cx="914400"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2019</a:t>
            </a: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3B6CA65E-F60D-D744-B829-5019F68776DA}"/>
              </a:ext>
            </a:extLst>
          </p:cNvPr>
          <p:cNvSpPr txBox="1"/>
          <p:nvPr/>
        </p:nvSpPr>
        <p:spPr>
          <a:xfrm>
            <a:off x="8621431" y="1674924"/>
            <a:ext cx="914400"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2020</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2906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50095-55BD-0F41-B2A2-B140B55C1610}"/>
              </a:ext>
            </a:extLst>
          </p:cNvPr>
          <p:cNvSpPr>
            <a:spLocks noGrp="1"/>
          </p:cNvSpPr>
          <p:nvPr>
            <p:ph type="title"/>
          </p:nvPr>
        </p:nvSpPr>
        <p:spPr>
          <a:xfrm>
            <a:off x="810491" y="361051"/>
            <a:ext cx="10515600" cy="1325563"/>
          </a:xfrm>
        </p:spPr>
        <p:txBody>
          <a:bodyPr>
            <a:normAutofit/>
          </a:bodyPr>
          <a:lstStyle/>
          <a:p>
            <a:pPr algn="ctr"/>
            <a:r>
              <a:rPr lang="en-US" sz="4000" dirty="0">
                <a:latin typeface="Times New Roman" panose="02020603050405020304" pitchFamily="18" charset="0"/>
                <a:cs typeface="Times New Roman" panose="02020603050405020304" pitchFamily="18" charset="0"/>
              </a:rPr>
              <a:t>May ride duration by day - 2019 v 2020 </a:t>
            </a:r>
          </a:p>
        </p:txBody>
      </p:sp>
      <p:pic>
        <p:nvPicPr>
          <p:cNvPr id="4" name="Content Placeholder 3">
            <a:extLst>
              <a:ext uri="{FF2B5EF4-FFF2-40B4-BE49-F238E27FC236}">
                <a16:creationId xmlns:a16="http://schemas.microsoft.com/office/drawing/2014/main" id="{CC9385D8-62A2-1649-9685-093CC80943CA}"/>
              </a:ext>
            </a:extLst>
          </p:cNvPr>
          <p:cNvPicPr>
            <a:picLocks noGrp="1" noChangeAspect="1"/>
          </p:cNvPicPr>
          <p:nvPr>
            <p:ph idx="1"/>
          </p:nvPr>
        </p:nvPicPr>
        <p:blipFill>
          <a:blip r:embed="rId2"/>
          <a:stretch>
            <a:fillRect/>
          </a:stretch>
        </p:blipFill>
        <p:spPr>
          <a:xfrm>
            <a:off x="0" y="2111810"/>
            <a:ext cx="5949442" cy="3911346"/>
          </a:xfrm>
          <a:prstGeom prst="rect">
            <a:avLst/>
          </a:prstGeom>
        </p:spPr>
      </p:pic>
      <p:pic>
        <p:nvPicPr>
          <p:cNvPr id="6" name="Content Placeholder 3">
            <a:extLst>
              <a:ext uri="{FF2B5EF4-FFF2-40B4-BE49-F238E27FC236}">
                <a16:creationId xmlns:a16="http://schemas.microsoft.com/office/drawing/2014/main" id="{49AC49CF-3D74-5B42-8000-BA150C15801F}"/>
              </a:ext>
            </a:extLst>
          </p:cNvPr>
          <p:cNvPicPr>
            <a:picLocks noChangeAspect="1"/>
          </p:cNvPicPr>
          <p:nvPr/>
        </p:nvPicPr>
        <p:blipFill>
          <a:blip r:embed="rId3"/>
          <a:stretch>
            <a:fillRect/>
          </a:stretch>
        </p:blipFill>
        <p:spPr>
          <a:xfrm>
            <a:off x="6192982" y="2111810"/>
            <a:ext cx="5874512" cy="3911346"/>
          </a:xfrm>
          <a:prstGeom prst="rect">
            <a:avLst/>
          </a:prstGeom>
        </p:spPr>
      </p:pic>
      <p:sp>
        <p:nvSpPr>
          <p:cNvPr id="7" name="TextBox 6">
            <a:extLst>
              <a:ext uri="{FF2B5EF4-FFF2-40B4-BE49-F238E27FC236}">
                <a16:creationId xmlns:a16="http://schemas.microsoft.com/office/drawing/2014/main" id="{ECC176E7-482E-E04F-A952-C36AFCDFC2AB}"/>
              </a:ext>
            </a:extLst>
          </p:cNvPr>
          <p:cNvSpPr txBox="1"/>
          <p:nvPr/>
        </p:nvSpPr>
        <p:spPr>
          <a:xfrm>
            <a:off x="2517521" y="1516066"/>
            <a:ext cx="914400"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2019</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375377B-40AD-FB47-B4BB-21CD19A4412F}"/>
              </a:ext>
            </a:extLst>
          </p:cNvPr>
          <p:cNvSpPr txBox="1"/>
          <p:nvPr/>
        </p:nvSpPr>
        <p:spPr>
          <a:xfrm>
            <a:off x="8678832" y="1516066"/>
            <a:ext cx="902811" cy="523220"/>
          </a:xfrm>
          <a:prstGeom prst="rect">
            <a:avLst/>
          </a:prstGeom>
          <a:noFill/>
        </p:spPr>
        <p:txBody>
          <a:bodyPr wrap="none" rtlCol="0">
            <a:spAutoFit/>
          </a:bodyPr>
          <a:lstStyle/>
          <a:p>
            <a:pPr algn="ctr"/>
            <a:r>
              <a:rPr lang="en-US" sz="2800" dirty="0">
                <a:latin typeface="Times New Roman" panose="02020603050405020304" pitchFamily="18" charset="0"/>
                <a:cs typeface="Times New Roman" panose="02020603050405020304" pitchFamily="18" charset="0"/>
              </a:rPr>
              <a:t>2020</a:t>
            </a:r>
          </a:p>
        </p:txBody>
      </p:sp>
    </p:spTree>
    <p:extLst>
      <p:ext uri="{BB962C8B-B14F-4D97-AF65-F5344CB8AC3E}">
        <p14:creationId xmlns:p14="http://schemas.microsoft.com/office/powerpoint/2010/main" val="669375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B374A-7793-A445-AB4F-C44F7B2F0028}"/>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2020 - Ride duration by day</a:t>
            </a:r>
          </a:p>
        </p:txBody>
      </p:sp>
      <p:pic>
        <p:nvPicPr>
          <p:cNvPr id="4" name="Content Placeholder 3">
            <a:extLst>
              <a:ext uri="{FF2B5EF4-FFF2-40B4-BE49-F238E27FC236}">
                <a16:creationId xmlns:a16="http://schemas.microsoft.com/office/drawing/2014/main" id="{97B7D2B5-3EFD-2C46-8ECD-C93F752F9063}"/>
              </a:ext>
            </a:extLst>
          </p:cNvPr>
          <p:cNvPicPr>
            <a:picLocks noGrp="1" noChangeAspect="1"/>
          </p:cNvPicPr>
          <p:nvPr>
            <p:ph idx="1"/>
          </p:nvPr>
        </p:nvPicPr>
        <p:blipFill>
          <a:blip r:embed="rId2"/>
          <a:stretch>
            <a:fillRect/>
          </a:stretch>
        </p:blipFill>
        <p:spPr>
          <a:xfrm>
            <a:off x="2346198" y="1690690"/>
            <a:ext cx="7499604" cy="4905756"/>
          </a:xfrm>
          <a:prstGeom prst="rect">
            <a:avLst/>
          </a:prstGeom>
        </p:spPr>
      </p:pic>
    </p:spTree>
    <p:extLst>
      <p:ext uri="{BB962C8B-B14F-4D97-AF65-F5344CB8AC3E}">
        <p14:creationId xmlns:p14="http://schemas.microsoft.com/office/powerpoint/2010/main" val="2643921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34DC8-4E8F-0743-A54F-3D646E376767}"/>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2020 May - Ride duration by day</a:t>
            </a:r>
          </a:p>
        </p:txBody>
      </p:sp>
      <p:pic>
        <p:nvPicPr>
          <p:cNvPr id="4" name="Content Placeholder 3">
            <a:extLst>
              <a:ext uri="{FF2B5EF4-FFF2-40B4-BE49-F238E27FC236}">
                <a16:creationId xmlns:a16="http://schemas.microsoft.com/office/drawing/2014/main" id="{42832287-FC56-BD4B-BBCA-A0C95571CDAF}"/>
              </a:ext>
            </a:extLst>
          </p:cNvPr>
          <p:cNvPicPr>
            <a:picLocks noGrp="1" noChangeAspect="1"/>
          </p:cNvPicPr>
          <p:nvPr>
            <p:ph idx="1"/>
          </p:nvPr>
        </p:nvPicPr>
        <p:blipFill>
          <a:blip r:embed="rId2"/>
          <a:stretch>
            <a:fillRect/>
          </a:stretch>
        </p:blipFill>
        <p:spPr>
          <a:xfrm>
            <a:off x="2411984" y="1690690"/>
            <a:ext cx="7368032" cy="4905756"/>
          </a:xfrm>
          <a:prstGeom prst="rect">
            <a:avLst/>
          </a:prstGeom>
        </p:spPr>
      </p:pic>
    </p:spTree>
    <p:extLst>
      <p:ext uri="{BB962C8B-B14F-4D97-AF65-F5344CB8AC3E}">
        <p14:creationId xmlns:p14="http://schemas.microsoft.com/office/powerpoint/2010/main" val="3742996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E8F8-1FCA-C045-A1A3-DADC2168182C}"/>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Capital Bikeshare 2019 v 2020</a:t>
            </a:r>
          </a:p>
        </p:txBody>
      </p:sp>
      <p:pic>
        <p:nvPicPr>
          <p:cNvPr id="4" name="Content Placeholder 3">
            <a:extLst>
              <a:ext uri="{FF2B5EF4-FFF2-40B4-BE49-F238E27FC236}">
                <a16:creationId xmlns:a16="http://schemas.microsoft.com/office/drawing/2014/main" id="{EF75EE29-4DA9-E14B-AA70-902E78CDBCEF}"/>
              </a:ext>
            </a:extLst>
          </p:cNvPr>
          <p:cNvPicPr>
            <a:picLocks noGrp="1" noChangeAspect="1"/>
          </p:cNvPicPr>
          <p:nvPr>
            <p:ph idx="1"/>
          </p:nvPr>
        </p:nvPicPr>
        <p:blipFill>
          <a:blip r:embed="rId2"/>
          <a:stretch>
            <a:fillRect/>
          </a:stretch>
        </p:blipFill>
        <p:spPr>
          <a:xfrm>
            <a:off x="2615565" y="1690690"/>
            <a:ext cx="6960870" cy="4766310"/>
          </a:xfrm>
          <a:prstGeom prst="rect">
            <a:avLst/>
          </a:prstGeom>
        </p:spPr>
      </p:pic>
    </p:spTree>
    <p:extLst>
      <p:ext uri="{BB962C8B-B14F-4D97-AF65-F5344CB8AC3E}">
        <p14:creationId xmlns:p14="http://schemas.microsoft.com/office/powerpoint/2010/main" val="3253109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2F9B-804B-B041-9CF2-0D69736C7572}"/>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Capital Bikeshare 2019 v 2020 month over month</a:t>
            </a:r>
          </a:p>
        </p:txBody>
      </p:sp>
      <p:pic>
        <p:nvPicPr>
          <p:cNvPr id="4" name="Content Placeholder 3">
            <a:extLst>
              <a:ext uri="{FF2B5EF4-FFF2-40B4-BE49-F238E27FC236}">
                <a16:creationId xmlns:a16="http://schemas.microsoft.com/office/drawing/2014/main" id="{864C48B7-37DB-484D-97BF-68C0B05D96C0}"/>
              </a:ext>
            </a:extLst>
          </p:cNvPr>
          <p:cNvPicPr>
            <a:picLocks noGrp="1" noChangeAspect="1"/>
          </p:cNvPicPr>
          <p:nvPr>
            <p:ph idx="1"/>
          </p:nvPr>
        </p:nvPicPr>
        <p:blipFill>
          <a:blip r:embed="rId2"/>
          <a:stretch>
            <a:fillRect/>
          </a:stretch>
        </p:blipFill>
        <p:spPr>
          <a:xfrm>
            <a:off x="2461260" y="1833564"/>
            <a:ext cx="7269480" cy="4800600"/>
          </a:xfrm>
          <a:prstGeom prst="rect">
            <a:avLst/>
          </a:prstGeom>
        </p:spPr>
      </p:pic>
    </p:spTree>
    <p:extLst>
      <p:ext uri="{BB962C8B-B14F-4D97-AF65-F5344CB8AC3E}">
        <p14:creationId xmlns:p14="http://schemas.microsoft.com/office/powerpoint/2010/main" val="105984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2C778-83B5-F64E-AF28-CA87BF1B488B}"/>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Number of Bike Rides by Time of Day</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2019 v 2020</a:t>
            </a:r>
          </a:p>
        </p:txBody>
      </p:sp>
      <p:pic>
        <p:nvPicPr>
          <p:cNvPr id="4" name="Content Placeholder 3">
            <a:extLst>
              <a:ext uri="{FF2B5EF4-FFF2-40B4-BE49-F238E27FC236}">
                <a16:creationId xmlns:a16="http://schemas.microsoft.com/office/drawing/2014/main" id="{1D02DBD0-9F5C-E049-B0CB-053FE34815A5}"/>
              </a:ext>
            </a:extLst>
          </p:cNvPr>
          <p:cNvPicPr>
            <a:picLocks noGrp="1" noChangeAspect="1"/>
          </p:cNvPicPr>
          <p:nvPr>
            <p:ph idx="1"/>
          </p:nvPr>
        </p:nvPicPr>
        <p:blipFill>
          <a:blip r:embed="rId2"/>
          <a:stretch>
            <a:fillRect/>
          </a:stretch>
        </p:blipFill>
        <p:spPr>
          <a:xfrm>
            <a:off x="1671320" y="1690690"/>
            <a:ext cx="8849360" cy="4710110"/>
          </a:xfrm>
          <a:prstGeom prst="rect">
            <a:avLst/>
          </a:prstGeom>
        </p:spPr>
      </p:pic>
    </p:spTree>
    <p:extLst>
      <p:ext uri="{BB962C8B-B14F-4D97-AF65-F5344CB8AC3E}">
        <p14:creationId xmlns:p14="http://schemas.microsoft.com/office/powerpoint/2010/main" val="2637402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5326C-EF81-3045-B685-7706D9F5D21D}"/>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Motivation &amp; Summary</a:t>
            </a:r>
            <a:endParaRPr lang="en-US"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9FCBEB3-C22F-8445-A8E8-7B04424CD83F}"/>
              </a:ext>
            </a:extLst>
          </p:cNvPr>
          <p:cNvSpPr>
            <a:spLocks noGrp="1"/>
          </p:cNvSpPr>
          <p:nvPr>
            <p:ph idx="1"/>
          </p:nvPr>
        </p:nvSpPr>
        <p:spPr>
          <a:xfrm>
            <a:off x="252412" y="1690690"/>
            <a:ext cx="11687176" cy="4967285"/>
          </a:xfrm>
        </p:spPr>
        <p:txBody>
          <a:bodyPr>
            <a:noAutofit/>
          </a:bodyPr>
          <a:lstStyle/>
          <a:p>
            <a:pPr marL="0" indent="0">
              <a:buNone/>
            </a:pPr>
            <a:r>
              <a:rPr lang="en-US" dirty="0">
                <a:latin typeface="Times New Roman" panose="02020603050405020304" pitchFamily="18" charset="0"/>
                <a:cs typeface="Times New Roman" panose="02020603050405020304" pitchFamily="18" charset="0"/>
              </a:rPr>
              <a:t>Analyzing data from Capital Bikeshare which analyzes bike usage data from Washington DC area. We want to learn whether or not ridership was affected by the 2020 COVID-19 Pandemic.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In our analysis, </a:t>
            </a:r>
          </a:p>
          <a:p>
            <a:r>
              <a:rPr lang="en-US" dirty="0">
                <a:latin typeface="Times New Roman" panose="02020603050405020304" pitchFamily="18" charset="0"/>
                <a:cs typeface="Times New Roman" panose="02020603050405020304" pitchFamily="18" charset="0"/>
              </a:rPr>
              <a:t>We looked at the overall monthly ridership trendlines between 2019 and 2020.</a:t>
            </a:r>
          </a:p>
          <a:p>
            <a:r>
              <a:rPr lang="en-US" dirty="0">
                <a:latin typeface="Times New Roman" panose="02020603050405020304" pitchFamily="18" charset="0"/>
                <a:cs typeface="Times New Roman" panose="02020603050405020304" pitchFamily="18" charset="0"/>
              </a:rPr>
              <a:t>Compared usage between membership riders and casual riders.</a:t>
            </a:r>
          </a:p>
          <a:p>
            <a:r>
              <a:rPr lang="en-US" dirty="0">
                <a:latin typeface="Times New Roman" panose="02020603050405020304" pitchFamily="18" charset="0"/>
                <a:cs typeface="Times New Roman" panose="02020603050405020304" pitchFamily="18" charset="0"/>
              </a:rPr>
              <a:t>Explored the frequency of riders through scatter plots, and </a:t>
            </a:r>
          </a:p>
          <a:p>
            <a:r>
              <a:rPr lang="en-US" dirty="0">
                <a:latin typeface="Times New Roman" panose="02020603050405020304" pitchFamily="18" charset="0"/>
                <a:cs typeface="Times New Roman" panose="02020603050405020304" pitchFamily="18" charset="0"/>
              </a:rPr>
              <a:t>Determined what time of day riders chose to bike based on different time slots.</a:t>
            </a:r>
            <a:endParaRPr lang="en-US" dirty="0"/>
          </a:p>
          <a:p>
            <a:endParaRPr lang="en-US" dirty="0"/>
          </a:p>
        </p:txBody>
      </p:sp>
    </p:spTree>
    <p:extLst>
      <p:ext uri="{BB962C8B-B14F-4D97-AF65-F5344CB8AC3E}">
        <p14:creationId xmlns:p14="http://schemas.microsoft.com/office/powerpoint/2010/main" val="2708395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FF43-41B5-884F-8FAF-B7FFC85AE025}"/>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Number of rides in different times of day -</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2019 v 2020</a:t>
            </a:r>
          </a:p>
        </p:txBody>
      </p:sp>
      <p:pic>
        <p:nvPicPr>
          <p:cNvPr id="5" name="Content Placeholder 4">
            <a:extLst>
              <a:ext uri="{FF2B5EF4-FFF2-40B4-BE49-F238E27FC236}">
                <a16:creationId xmlns:a16="http://schemas.microsoft.com/office/drawing/2014/main" id="{70235933-0B3A-0943-A7F7-4F68A9565ECA}"/>
              </a:ext>
            </a:extLst>
          </p:cNvPr>
          <p:cNvPicPr>
            <a:picLocks noGrp="1" noChangeAspect="1"/>
          </p:cNvPicPr>
          <p:nvPr>
            <p:ph idx="1"/>
          </p:nvPr>
        </p:nvPicPr>
        <p:blipFill rotWithShape="1">
          <a:blip r:embed="rId3"/>
          <a:srcRect r="14802"/>
          <a:stretch/>
        </p:blipFill>
        <p:spPr>
          <a:xfrm>
            <a:off x="2283608" y="2030105"/>
            <a:ext cx="3078101" cy="4551680"/>
          </a:xfrm>
        </p:spPr>
      </p:pic>
      <p:pic>
        <p:nvPicPr>
          <p:cNvPr id="6" name="Content Placeholder 8">
            <a:extLst>
              <a:ext uri="{FF2B5EF4-FFF2-40B4-BE49-F238E27FC236}">
                <a16:creationId xmlns:a16="http://schemas.microsoft.com/office/drawing/2014/main" id="{48AE9D79-4800-B445-BFFF-E3EF9A43F136}"/>
              </a:ext>
            </a:extLst>
          </p:cNvPr>
          <p:cNvPicPr>
            <a:picLocks noChangeAspect="1"/>
          </p:cNvPicPr>
          <p:nvPr/>
        </p:nvPicPr>
        <p:blipFill rotWithShape="1">
          <a:blip r:embed="rId4"/>
          <a:srcRect t="2303" r="2330" b="5044"/>
          <a:stretch/>
        </p:blipFill>
        <p:spPr>
          <a:xfrm>
            <a:off x="7209601" y="2030105"/>
            <a:ext cx="3153599" cy="4441279"/>
          </a:xfrm>
          <a:prstGeom prst="rect">
            <a:avLst/>
          </a:prstGeom>
        </p:spPr>
      </p:pic>
      <p:sp>
        <p:nvSpPr>
          <p:cNvPr id="7" name="TextBox 6">
            <a:extLst>
              <a:ext uri="{FF2B5EF4-FFF2-40B4-BE49-F238E27FC236}">
                <a16:creationId xmlns:a16="http://schemas.microsoft.com/office/drawing/2014/main" id="{3FDF8358-3944-2440-939A-4EA9F0942EE0}"/>
              </a:ext>
            </a:extLst>
          </p:cNvPr>
          <p:cNvSpPr txBox="1"/>
          <p:nvPr/>
        </p:nvSpPr>
        <p:spPr>
          <a:xfrm>
            <a:off x="1272227" y="1939636"/>
            <a:ext cx="1011381"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2019</a:t>
            </a:r>
          </a:p>
        </p:txBody>
      </p:sp>
      <p:sp>
        <p:nvSpPr>
          <p:cNvPr id="8" name="TextBox 7">
            <a:extLst>
              <a:ext uri="{FF2B5EF4-FFF2-40B4-BE49-F238E27FC236}">
                <a16:creationId xmlns:a16="http://schemas.microsoft.com/office/drawing/2014/main" id="{60E0BDA1-2C77-B742-B029-C05B99AAC9E4}"/>
              </a:ext>
            </a:extLst>
          </p:cNvPr>
          <p:cNvSpPr txBox="1"/>
          <p:nvPr/>
        </p:nvSpPr>
        <p:spPr>
          <a:xfrm>
            <a:off x="6198220" y="1939636"/>
            <a:ext cx="1011381"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2020</a:t>
            </a:r>
          </a:p>
        </p:txBody>
      </p:sp>
    </p:spTree>
    <p:extLst>
      <p:ext uri="{BB962C8B-B14F-4D97-AF65-F5344CB8AC3E}">
        <p14:creationId xmlns:p14="http://schemas.microsoft.com/office/powerpoint/2010/main" val="2925467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11AC7-396C-8946-BD3F-1294B2A70AF7}"/>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2020 - Number of rides in different times of day</a:t>
            </a:r>
          </a:p>
        </p:txBody>
      </p:sp>
      <p:pic>
        <p:nvPicPr>
          <p:cNvPr id="9" name="Content Placeholder 8">
            <a:extLst>
              <a:ext uri="{FF2B5EF4-FFF2-40B4-BE49-F238E27FC236}">
                <a16:creationId xmlns:a16="http://schemas.microsoft.com/office/drawing/2014/main" id="{059C6077-69AD-A344-8FC8-DA8E31EFBE53}"/>
              </a:ext>
            </a:extLst>
          </p:cNvPr>
          <p:cNvPicPr>
            <a:picLocks noGrp="1" noChangeAspect="1"/>
          </p:cNvPicPr>
          <p:nvPr>
            <p:ph idx="1"/>
          </p:nvPr>
        </p:nvPicPr>
        <p:blipFill>
          <a:blip r:embed="rId2"/>
          <a:stretch>
            <a:fillRect/>
          </a:stretch>
        </p:blipFill>
        <p:spPr>
          <a:xfrm>
            <a:off x="4441371" y="1690690"/>
            <a:ext cx="3309257" cy="4797196"/>
          </a:xfrm>
        </p:spPr>
      </p:pic>
    </p:spTree>
    <p:extLst>
      <p:ext uri="{BB962C8B-B14F-4D97-AF65-F5344CB8AC3E}">
        <p14:creationId xmlns:p14="http://schemas.microsoft.com/office/powerpoint/2010/main" val="3873905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3830-4EB5-EC4D-A4EF-1F0A3F8C2765}"/>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Member Type Ridership – 2019 vs 2020 </a:t>
            </a:r>
          </a:p>
        </p:txBody>
      </p:sp>
      <p:pic>
        <p:nvPicPr>
          <p:cNvPr id="4" name="Content Placeholder 3">
            <a:extLst>
              <a:ext uri="{FF2B5EF4-FFF2-40B4-BE49-F238E27FC236}">
                <a16:creationId xmlns:a16="http://schemas.microsoft.com/office/drawing/2014/main" id="{14119021-2F57-A64E-85F4-65E97F451E67}"/>
              </a:ext>
            </a:extLst>
          </p:cNvPr>
          <p:cNvPicPr>
            <a:picLocks noGrp="1" noChangeAspect="1"/>
          </p:cNvPicPr>
          <p:nvPr>
            <p:ph idx="1"/>
          </p:nvPr>
        </p:nvPicPr>
        <p:blipFill>
          <a:blip r:embed="rId2"/>
          <a:stretch>
            <a:fillRect/>
          </a:stretch>
        </p:blipFill>
        <p:spPr>
          <a:xfrm>
            <a:off x="6225540" y="2075360"/>
            <a:ext cx="5966460" cy="4217670"/>
          </a:xfrm>
          <a:prstGeom prst="rect">
            <a:avLst/>
          </a:prstGeom>
        </p:spPr>
      </p:pic>
      <p:pic>
        <p:nvPicPr>
          <p:cNvPr id="5" name="Content Placeholder 3">
            <a:extLst>
              <a:ext uri="{FF2B5EF4-FFF2-40B4-BE49-F238E27FC236}">
                <a16:creationId xmlns:a16="http://schemas.microsoft.com/office/drawing/2014/main" id="{8B7ECBCB-950A-4549-AE39-D66F820A288D}"/>
              </a:ext>
            </a:extLst>
          </p:cNvPr>
          <p:cNvPicPr>
            <a:picLocks noChangeAspect="1"/>
          </p:cNvPicPr>
          <p:nvPr/>
        </p:nvPicPr>
        <p:blipFill>
          <a:blip r:embed="rId3"/>
          <a:stretch>
            <a:fillRect/>
          </a:stretch>
        </p:blipFill>
        <p:spPr>
          <a:xfrm>
            <a:off x="129540" y="2075360"/>
            <a:ext cx="5966460" cy="4217670"/>
          </a:xfrm>
          <a:prstGeom prst="rect">
            <a:avLst/>
          </a:prstGeom>
        </p:spPr>
      </p:pic>
      <p:sp>
        <p:nvSpPr>
          <p:cNvPr id="6" name="TextBox 5">
            <a:extLst>
              <a:ext uri="{FF2B5EF4-FFF2-40B4-BE49-F238E27FC236}">
                <a16:creationId xmlns:a16="http://schemas.microsoft.com/office/drawing/2014/main" id="{05430BB0-16EC-8B43-AE4A-6F46EA1710BE}"/>
              </a:ext>
            </a:extLst>
          </p:cNvPr>
          <p:cNvSpPr txBox="1"/>
          <p:nvPr/>
        </p:nvSpPr>
        <p:spPr>
          <a:xfrm>
            <a:off x="2607079" y="1552140"/>
            <a:ext cx="1011381"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2019</a:t>
            </a:r>
          </a:p>
        </p:txBody>
      </p:sp>
      <p:sp>
        <p:nvSpPr>
          <p:cNvPr id="7" name="TextBox 6">
            <a:extLst>
              <a:ext uri="{FF2B5EF4-FFF2-40B4-BE49-F238E27FC236}">
                <a16:creationId xmlns:a16="http://schemas.microsoft.com/office/drawing/2014/main" id="{CF185E7A-8A05-7F4D-BAA3-2CB3D6A3018B}"/>
              </a:ext>
            </a:extLst>
          </p:cNvPr>
          <p:cNvSpPr txBox="1"/>
          <p:nvPr/>
        </p:nvSpPr>
        <p:spPr>
          <a:xfrm>
            <a:off x="8670781" y="1552140"/>
            <a:ext cx="1075978"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2020</a:t>
            </a:r>
          </a:p>
        </p:txBody>
      </p:sp>
    </p:spTree>
    <p:extLst>
      <p:ext uri="{BB962C8B-B14F-4D97-AF65-F5344CB8AC3E}">
        <p14:creationId xmlns:p14="http://schemas.microsoft.com/office/powerpoint/2010/main" val="2746576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5A916-AB35-C741-A461-1D7E93CE3F4D}"/>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2019 Member Type Ridership</a:t>
            </a:r>
          </a:p>
        </p:txBody>
      </p:sp>
      <p:pic>
        <p:nvPicPr>
          <p:cNvPr id="4" name="Content Placeholder 3">
            <a:extLst>
              <a:ext uri="{FF2B5EF4-FFF2-40B4-BE49-F238E27FC236}">
                <a16:creationId xmlns:a16="http://schemas.microsoft.com/office/drawing/2014/main" id="{12510FAC-FB02-844C-8936-4F17ADC7F722}"/>
              </a:ext>
            </a:extLst>
          </p:cNvPr>
          <p:cNvPicPr>
            <a:picLocks noGrp="1" noChangeAspect="1"/>
          </p:cNvPicPr>
          <p:nvPr>
            <p:ph idx="1"/>
          </p:nvPr>
        </p:nvPicPr>
        <p:blipFill>
          <a:blip r:embed="rId2"/>
          <a:stretch>
            <a:fillRect/>
          </a:stretch>
        </p:blipFill>
        <p:spPr>
          <a:xfrm>
            <a:off x="3112770" y="1690690"/>
            <a:ext cx="5966460" cy="4217670"/>
          </a:xfrm>
          <a:prstGeom prst="rect">
            <a:avLst/>
          </a:prstGeom>
        </p:spPr>
      </p:pic>
    </p:spTree>
    <p:extLst>
      <p:ext uri="{BB962C8B-B14F-4D97-AF65-F5344CB8AC3E}">
        <p14:creationId xmlns:p14="http://schemas.microsoft.com/office/powerpoint/2010/main" val="3451030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47776-10E9-1441-AB33-C7266535DFE1}"/>
              </a:ext>
            </a:extLst>
          </p:cNvPr>
          <p:cNvSpPr>
            <a:spLocks noGrp="1"/>
          </p:cNvSpPr>
          <p:nvPr>
            <p:ph type="title"/>
          </p:nvPr>
        </p:nvSpPr>
        <p:spPr>
          <a:xfrm>
            <a:off x="838199" y="254290"/>
            <a:ext cx="10515600" cy="1325563"/>
          </a:xfrm>
        </p:spPr>
        <p:txBody>
          <a:bodyPr>
            <a:normAutofit/>
          </a:bodyPr>
          <a:lstStyle/>
          <a:p>
            <a:pPr algn="ctr"/>
            <a:r>
              <a:rPr lang="en-US" sz="4000" dirty="0">
                <a:latin typeface="Times New Roman" panose="02020603050405020304" pitchFamily="18" charset="0"/>
                <a:cs typeface="Times New Roman" panose="02020603050405020304" pitchFamily="18" charset="0"/>
              </a:rPr>
              <a:t>2019 - Total number of Casual riders</a:t>
            </a:r>
          </a:p>
        </p:txBody>
      </p:sp>
      <p:pic>
        <p:nvPicPr>
          <p:cNvPr id="8" name="Content Placeholder 7">
            <a:extLst>
              <a:ext uri="{FF2B5EF4-FFF2-40B4-BE49-F238E27FC236}">
                <a16:creationId xmlns:a16="http://schemas.microsoft.com/office/drawing/2014/main" id="{6753F5F5-B42E-CF4A-A624-646D62F75096}"/>
              </a:ext>
            </a:extLst>
          </p:cNvPr>
          <p:cNvPicPr>
            <a:picLocks noGrp="1" noChangeAspect="1"/>
          </p:cNvPicPr>
          <p:nvPr>
            <p:ph idx="1"/>
          </p:nvPr>
        </p:nvPicPr>
        <p:blipFill>
          <a:blip r:embed="rId2"/>
          <a:stretch>
            <a:fillRect/>
          </a:stretch>
        </p:blipFill>
        <p:spPr>
          <a:xfrm>
            <a:off x="2067496" y="1468582"/>
            <a:ext cx="8057007" cy="5201511"/>
          </a:xfrm>
        </p:spPr>
      </p:pic>
    </p:spTree>
    <p:extLst>
      <p:ext uri="{BB962C8B-B14F-4D97-AF65-F5344CB8AC3E}">
        <p14:creationId xmlns:p14="http://schemas.microsoft.com/office/powerpoint/2010/main" val="4085320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CCC23-0761-7C44-B8F8-966150548C83}"/>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2019 Member Type Ridership</a:t>
            </a:r>
          </a:p>
        </p:txBody>
      </p:sp>
      <p:pic>
        <p:nvPicPr>
          <p:cNvPr id="4" name="Content Placeholder 3">
            <a:extLst>
              <a:ext uri="{FF2B5EF4-FFF2-40B4-BE49-F238E27FC236}">
                <a16:creationId xmlns:a16="http://schemas.microsoft.com/office/drawing/2014/main" id="{75075695-5C3B-1F41-AEBF-15260637120F}"/>
              </a:ext>
            </a:extLst>
          </p:cNvPr>
          <p:cNvPicPr>
            <a:picLocks noGrp="1" noChangeAspect="1"/>
          </p:cNvPicPr>
          <p:nvPr>
            <p:ph idx="1"/>
          </p:nvPr>
        </p:nvPicPr>
        <p:blipFill>
          <a:blip r:embed="rId2"/>
          <a:stretch>
            <a:fillRect/>
          </a:stretch>
        </p:blipFill>
        <p:spPr>
          <a:xfrm>
            <a:off x="1857375" y="1690690"/>
            <a:ext cx="8477250" cy="4794250"/>
          </a:xfrm>
          <a:prstGeom prst="rect">
            <a:avLst/>
          </a:prstGeom>
        </p:spPr>
      </p:pic>
    </p:spTree>
    <p:extLst>
      <p:ext uri="{BB962C8B-B14F-4D97-AF65-F5344CB8AC3E}">
        <p14:creationId xmlns:p14="http://schemas.microsoft.com/office/powerpoint/2010/main" val="3262743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0605-F50F-7544-A119-92FA61A011A2}"/>
              </a:ext>
            </a:extLst>
          </p:cNvPr>
          <p:cNvSpPr>
            <a:spLocks noGrp="1"/>
          </p:cNvSpPr>
          <p:nvPr>
            <p:ph type="title"/>
          </p:nvPr>
        </p:nvSpPr>
        <p:spPr>
          <a:xfrm>
            <a:off x="838200" y="253854"/>
            <a:ext cx="10515600" cy="1325563"/>
          </a:xfrm>
        </p:spPr>
        <p:txBody>
          <a:bodyPr>
            <a:normAutofit/>
          </a:bodyPr>
          <a:lstStyle/>
          <a:p>
            <a:pPr algn="ctr"/>
            <a:r>
              <a:rPr lang="en-US" sz="4000" dirty="0">
                <a:latin typeface="Times New Roman" panose="02020603050405020304" pitchFamily="18" charset="0"/>
                <a:cs typeface="Times New Roman" panose="02020603050405020304" pitchFamily="18" charset="0"/>
              </a:rPr>
              <a:t>2020 - Total number of Casual riders</a:t>
            </a:r>
          </a:p>
        </p:txBody>
      </p:sp>
      <p:pic>
        <p:nvPicPr>
          <p:cNvPr id="5" name="Content Placeholder 4">
            <a:extLst>
              <a:ext uri="{FF2B5EF4-FFF2-40B4-BE49-F238E27FC236}">
                <a16:creationId xmlns:a16="http://schemas.microsoft.com/office/drawing/2014/main" id="{19EE324A-19FE-5E4F-A7A6-368E215A7CD0}"/>
              </a:ext>
            </a:extLst>
          </p:cNvPr>
          <p:cNvPicPr>
            <a:picLocks noGrp="1" noChangeAspect="1"/>
          </p:cNvPicPr>
          <p:nvPr>
            <p:ph idx="1"/>
          </p:nvPr>
        </p:nvPicPr>
        <p:blipFill>
          <a:blip r:embed="rId3"/>
          <a:stretch>
            <a:fillRect/>
          </a:stretch>
        </p:blipFill>
        <p:spPr>
          <a:xfrm>
            <a:off x="2088243" y="1579417"/>
            <a:ext cx="8015514" cy="5064615"/>
          </a:xfrm>
        </p:spPr>
      </p:pic>
    </p:spTree>
    <p:extLst>
      <p:ext uri="{BB962C8B-B14F-4D97-AF65-F5344CB8AC3E}">
        <p14:creationId xmlns:p14="http://schemas.microsoft.com/office/powerpoint/2010/main" val="2357424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8DDF-38D2-CB4F-8CC1-5E1AEB231332}"/>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2020 Member Type Ridership</a:t>
            </a:r>
          </a:p>
        </p:txBody>
      </p:sp>
      <p:pic>
        <p:nvPicPr>
          <p:cNvPr id="4" name="Content Placeholder 3">
            <a:extLst>
              <a:ext uri="{FF2B5EF4-FFF2-40B4-BE49-F238E27FC236}">
                <a16:creationId xmlns:a16="http://schemas.microsoft.com/office/drawing/2014/main" id="{29E6FC54-35FB-0742-89B4-1C8FB3265688}"/>
              </a:ext>
            </a:extLst>
          </p:cNvPr>
          <p:cNvPicPr>
            <a:picLocks noGrp="1" noChangeAspect="1"/>
          </p:cNvPicPr>
          <p:nvPr>
            <p:ph idx="1"/>
          </p:nvPr>
        </p:nvPicPr>
        <p:blipFill>
          <a:blip r:embed="rId2"/>
          <a:stretch>
            <a:fillRect/>
          </a:stretch>
        </p:blipFill>
        <p:spPr>
          <a:xfrm>
            <a:off x="1793875" y="1690690"/>
            <a:ext cx="8604250" cy="4794250"/>
          </a:xfrm>
          <a:prstGeom prst="rect">
            <a:avLst/>
          </a:prstGeom>
        </p:spPr>
      </p:pic>
    </p:spTree>
    <p:extLst>
      <p:ext uri="{BB962C8B-B14F-4D97-AF65-F5344CB8AC3E}">
        <p14:creationId xmlns:p14="http://schemas.microsoft.com/office/powerpoint/2010/main" val="4193812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5326C-EF81-3045-B685-7706D9F5D21D}"/>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Conclusion</a:t>
            </a:r>
            <a:endParaRPr lang="en-US"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9FCBEB3-C22F-8445-A8E8-7B04424CD83F}"/>
              </a:ext>
            </a:extLst>
          </p:cNvPr>
          <p:cNvSpPr>
            <a:spLocks noGrp="1"/>
          </p:cNvSpPr>
          <p:nvPr>
            <p:ph idx="1"/>
          </p:nvPr>
        </p:nvSpPr>
        <p:spPr>
          <a:xfrm>
            <a:off x="252412" y="1690690"/>
            <a:ext cx="11687176" cy="4967285"/>
          </a:xfrm>
        </p:spPr>
        <p:txBody>
          <a:bodyPr>
            <a:noAutofit/>
          </a:bodyPr>
          <a:lstStyle/>
          <a:p>
            <a:r>
              <a:rPr lang="en-US" dirty="0">
                <a:latin typeface="Times New Roman" panose="02020603050405020304" pitchFamily="18" charset="0"/>
                <a:cs typeface="Times New Roman" panose="02020603050405020304" pitchFamily="18" charset="0"/>
              </a:rPr>
              <a:t>Bikeshare usage reduced significantly between 2019 and 2020 when compared month by month. </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While the volume of riders reduced, a drastic shift in rider type is observed.</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885EDA98-D76B-3F41-B58A-98360C99C986}"/>
              </a:ext>
            </a:extLst>
          </p:cNvPr>
          <p:cNvGraphicFramePr>
            <a:graphicFrameLocks noGrp="1"/>
          </p:cNvGraphicFramePr>
          <p:nvPr>
            <p:extLst>
              <p:ext uri="{D42A27DB-BD31-4B8C-83A1-F6EECF244321}">
                <p14:modId xmlns:p14="http://schemas.microsoft.com/office/powerpoint/2010/main" val="1703907682"/>
              </p:ext>
            </p:extLst>
          </p:nvPr>
        </p:nvGraphicFramePr>
        <p:xfrm>
          <a:off x="1395846" y="5007136"/>
          <a:ext cx="9400308" cy="1338246"/>
        </p:xfrm>
        <a:graphic>
          <a:graphicData uri="http://schemas.openxmlformats.org/drawingml/2006/table">
            <a:tbl>
              <a:tblPr firstRow="1">
                <a:tableStyleId>{3C2FFA5D-87B4-456A-9821-1D502468CF0F}</a:tableStyleId>
              </a:tblPr>
              <a:tblGrid>
                <a:gridCol w="2350077">
                  <a:extLst>
                    <a:ext uri="{9D8B030D-6E8A-4147-A177-3AD203B41FA5}">
                      <a16:colId xmlns:a16="http://schemas.microsoft.com/office/drawing/2014/main" val="2056837339"/>
                    </a:ext>
                  </a:extLst>
                </a:gridCol>
                <a:gridCol w="2350077">
                  <a:extLst>
                    <a:ext uri="{9D8B030D-6E8A-4147-A177-3AD203B41FA5}">
                      <a16:colId xmlns:a16="http://schemas.microsoft.com/office/drawing/2014/main" val="2808580892"/>
                    </a:ext>
                  </a:extLst>
                </a:gridCol>
                <a:gridCol w="2350077">
                  <a:extLst>
                    <a:ext uri="{9D8B030D-6E8A-4147-A177-3AD203B41FA5}">
                      <a16:colId xmlns:a16="http://schemas.microsoft.com/office/drawing/2014/main" val="936866109"/>
                    </a:ext>
                  </a:extLst>
                </a:gridCol>
                <a:gridCol w="2350077">
                  <a:extLst>
                    <a:ext uri="{9D8B030D-6E8A-4147-A177-3AD203B41FA5}">
                      <a16:colId xmlns:a16="http://schemas.microsoft.com/office/drawing/2014/main" val="1114206569"/>
                    </a:ext>
                  </a:extLst>
                </a:gridCol>
              </a:tblGrid>
              <a:tr h="446082">
                <a:tc>
                  <a:txBody>
                    <a:bodyPr/>
                    <a:lstStyle/>
                    <a:p>
                      <a:pPr algn="ctr" fontAlgn="ctr"/>
                      <a:r>
                        <a:rPr lang="en-US" sz="2000" dirty="0">
                          <a:effectLst/>
                          <a:latin typeface="Times New Roman" panose="02020603050405020304" pitchFamily="18" charset="0"/>
                          <a:cs typeface="Times New Roman" panose="02020603050405020304" pitchFamily="18" charset="0"/>
                        </a:rPr>
                        <a:t>Rider Type</a:t>
                      </a:r>
                    </a:p>
                  </a:txBody>
                  <a:tcPr anchor="ctr"/>
                </a:tc>
                <a:tc>
                  <a:txBody>
                    <a:bodyPr/>
                    <a:lstStyle/>
                    <a:p>
                      <a:pPr algn="ctr" fontAlgn="ctr"/>
                      <a:r>
                        <a:rPr lang="en-US" sz="2000" dirty="0">
                          <a:effectLst/>
                          <a:latin typeface="Times New Roman" panose="02020603050405020304" pitchFamily="18" charset="0"/>
                          <a:cs typeface="Times New Roman" panose="02020603050405020304" pitchFamily="18" charset="0"/>
                        </a:rPr>
                        <a:t>2019</a:t>
                      </a:r>
                    </a:p>
                  </a:txBody>
                  <a:tcPr anchor="ctr"/>
                </a:tc>
                <a:tc>
                  <a:txBody>
                    <a:bodyPr/>
                    <a:lstStyle/>
                    <a:p>
                      <a:pPr algn="ctr" fontAlgn="ctr"/>
                      <a:r>
                        <a:rPr lang="en-US" sz="2000" dirty="0">
                          <a:effectLst/>
                          <a:latin typeface="Times New Roman" panose="02020603050405020304" pitchFamily="18" charset="0"/>
                          <a:cs typeface="Times New Roman" panose="02020603050405020304" pitchFamily="18" charset="0"/>
                        </a:rPr>
                        <a:t>2020</a:t>
                      </a:r>
                    </a:p>
                  </a:txBody>
                  <a:tcPr anchor="ctr"/>
                </a:tc>
                <a:tc>
                  <a:txBody>
                    <a:bodyPr/>
                    <a:lstStyle/>
                    <a:p>
                      <a:pPr algn="ctr" fontAlgn="ctr"/>
                      <a:r>
                        <a:rPr lang="en-US" sz="2000" dirty="0">
                          <a:effectLst/>
                          <a:latin typeface="Times New Roman" panose="02020603050405020304" pitchFamily="18" charset="0"/>
                          <a:cs typeface="Times New Roman" panose="02020603050405020304" pitchFamily="18" charset="0"/>
                        </a:rPr>
                        <a:t>Percent Change</a:t>
                      </a:r>
                    </a:p>
                  </a:txBody>
                  <a:tcPr anchor="ctr"/>
                </a:tc>
                <a:extLst>
                  <a:ext uri="{0D108BD9-81ED-4DB2-BD59-A6C34878D82A}">
                    <a16:rowId xmlns:a16="http://schemas.microsoft.com/office/drawing/2014/main" val="2753545362"/>
                  </a:ext>
                </a:extLst>
              </a:tr>
              <a:tr h="446082">
                <a:tc>
                  <a:txBody>
                    <a:bodyPr/>
                    <a:lstStyle/>
                    <a:p>
                      <a:pPr algn="ctr" fontAlgn="ctr"/>
                      <a:r>
                        <a:rPr lang="en-US" sz="2000" dirty="0">
                          <a:effectLst/>
                          <a:latin typeface="Times New Roman" panose="02020603050405020304" pitchFamily="18" charset="0"/>
                          <a:cs typeface="Times New Roman" panose="02020603050405020304" pitchFamily="18" charset="0"/>
                        </a:rPr>
                        <a:t>Casual</a:t>
                      </a:r>
                    </a:p>
                  </a:txBody>
                  <a:tcPr anchor="ctr">
                    <a:solidFill>
                      <a:schemeClr val="tx2">
                        <a:lumMod val="20000"/>
                        <a:lumOff val="80000"/>
                      </a:schemeClr>
                    </a:solidFill>
                  </a:tcPr>
                </a:tc>
                <a:tc>
                  <a:txBody>
                    <a:bodyPr/>
                    <a:lstStyle/>
                    <a:p>
                      <a:pPr algn="ctr" fontAlgn="ctr"/>
                      <a:r>
                        <a:rPr lang="en-US" sz="2000" dirty="0">
                          <a:effectLst/>
                          <a:latin typeface="Times New Roman" panose="02020603050405020304" pitchFamily="18" charset="0"/>
                          <a:cs typeface="Times New Roman" panose="02020603050405020304" pitchFamily="18" charset="0"/>
                        </a:rPr>
                        <a:t>401046</a:t>
                      </a:r>
                    </a:p>
                  </a:txBody>
                  <a:tcPr anchor="ctr">
                    <a:solidFill>
                      <a:schemeClr val="tx2">
                        <a:lumMod val="20000"/>
                        <a:lumOff val="80000"/>
                      </a:schemeClr>
                    </a:solidFill>
                  </a:tcPr>
                </a:tc>
                <a:tc>
                  <a:txBody>
                    <a:bodyPr/>
                    <a:lstStyle/>
                    <a:p>
                      <a:pPr algn="ctr" fontAlgn="ctr"/>
                      <a:r>
                        <a:rPr lang="en-US" sz="2000" dirty="0">
                          <a:effectLst/>
                          <a:latin typeface="Times New Roman" panose="02020603050405020304" pitchFamily="18" charset="0"/>
                          <a:cs typeface="Times New Roman" panose="02020603050405020304" pitchFamily="18" charset="0"/>
                        </a:rPr>
                        <a:t>801634</a:t>
                      </a:r>
                    </a:p>
                  </a:txBody>
                  <a:tcPr anchor="ctr">
                    <a:solidFill>
                      <a:schemeClr val="tx2">
                        <a:lumMod val="20000"/>
                        <a:lumOff val="80000"/>
                      </a:schemeClr>
                    </a:solidFill>
                  </a:tcPr>
                </a:tc>
                <a:tc>
                  <a:txBody>
                    <a:bodyPr/>
                    <a:lstStyle/>
                    <a:p>
                      <a:pPr algn="ctr" fontAlgn="ctr"/>
                      <a:r>
                        <a:rPr lang="en-US" sz="2000" dirty="0">
                          <a:effectLst/>
                          <a:latin typeface="Times New Roman" panose="02020603050405020304" pitchFamily="18" charset="0"/>
                          <a:cs typeface="Times New Roman" panose="02020603050405020304" pitchFamily="18" charset="0"/>
                        </a:rPr>
                        <a:t>50%</a:t>
                      </a:r>
                    </a:p>
                  </a:txBody>
                  <a:tcPr anchor="ctr">
                    <a:solidFill>
                      <a:schemeClr val="tx2">
                        <a:lumMod val="20000"/>
                        <a:lumOff val="80000"/>
                      </a:schemeClr>
                    </a:solidFill>
                  </a:tcPr>
                </a:tc>
                <a:extLst>
                  <a:ext uri="{0D108BD9-81ED-4DB2-BD59-A6C34878D82A}">
                    <a16:rowId xmlns:a16="http://schemas.microsoft.com/office/drawing/2014/main" val="4215636530"/>
                  </a:ext>
                </a:extLst>
              </a:tr>
              <a:tr h="446082">
                <a:tc>
                  <a:txBody>
                    <a:bodyPr/>
                    <a:lstStyle/>
                    <a:p>
                      <a:pPr algn="ctr" fontAlgn="ctr"/>
                      <a:r>
                        <a:rPr lang="en-US" sz="2000" dirty="0">
                          <a:effectLst/>
                          <a:latin typeface="Times New Roman" panose="02020603050405020304" pitchFamily="18" charset="0"/>
                          <a:cs typeface="Times New Roman" panose="02020603050405020304" pitchFamily="18" charset="0"/>
                        </a:rPr>
                        <a:t>Member</a:t>
                      </a:r>
                    </a:p>
                  </a:txBody>
                  <a:tcPr anchor="ctr">
                    <a:solidFill>
                      <a:schemeClr val="tx2">
                        <a:lumMod val="20000"/>
                        <a:lumOff val="80000"/>
                      </a:schemeClr>
                    </a:solidFill>
                  </a:tcPr>
                </a:tc>
                <a:tc>
                  <a:txBody>
                    <a:bodyPr/>
                    <a:lstStyle/>
                    <a:p>
                      <a:pPr algn="ctr" fontAlgn="ctr"/>
                      <a:r>
                        <a:rPr lang="en-US" sz="2000" dirty="0">
                          <a:effectLst/>
                          <a:latin typeface="Times New Roman" panose="02020603050405020304" pitchFamily="18" charset="0"/>
                          <a:cs typeface="Times New Roman" panose="02020603050405020304" pitchFamily="18" charset="0"/>
                        </a:rPr>
                        <a:t>2936006</a:t>
                      </a:r>
                    </a:p>
                  </a:txBody>
                  <a:tcPr anchor="ctr">
                    <a:solidFill>
                      <a:schemeClr val="tx2">
                        <a:lumMod val="20000"/>
                        <a:lumOff val="80000"/>
                      </a:schemeClr>
                    </a:solidFill>
                  </a:tcPr>
                </a:tc>
                <a:tc>
                  <a:txBody>
                    <a:bodyPr/>
                    <a:lstStyle/>
                    <a:p>
                      <a:pPr algn="ctr" fontAlgn="ctr"/>
                      <a:r>
                        <a:rPr lang="en-US" sz="2000" dirty="0">
                          <a:effectLst/>
                          <a:latin typeface="Times New Roman" panose="02020603050405020304" pitchFamily="18" charset="0"/>
                          <a:cs typeface="Times New Roman" panose="02020603050405020304" pitchFamily="18" charset="0"/>
                        </a:rPr>
                        <a:t>1338953</a:t>
                      </a:r>
                    </a:p>
                  </a:txBody>
                  <a:tcPr anchor="ctr">
                    <a:solidFill>
                      <a:schemeClr val="tx2">
                        <a:lumMod val="20000"/>
                        <a:lumOff val="80000"/>
                      </a:schemeClr>
                    </a:solidFill>
                  </a:tcPr>
                </a:tc>
                <a:tc>
                  <a:txBody>
                    <a:bodyPr/>
                    <a:lstStyle/>
                    <a:p>
                      <a:pPr algn="ctr" fontAlgn="ctr"/>
                      <a:r>
                        <a:rPr lang="en-US" sz="2000" dirty="0">
                          <a:effectLst/>
                          <a:latin typeface="Times New Roman" panose="02020603050405020304" pitchFamily="18" charset="0"/>
                          <a:cs typeface="Times New Roman" panose="02020603050405020304" pitchFamily="18" charset="0"/>
                        </a:rPr>
                        <a:t>-119%</a:t>
                      </a:r>
                    </a:p>
                  </a:txBody>
                  <a:tcPr anchor="ctr">
                    <a:solidFill>
                      <a:schemeClr val="tx2">
                        <a:lumMod val="20000"/>
                        <a:lumOff val="80000"/>
                      </a:schemeClr>
                    </a:solidFill>
                  </a:tcPr>
                </a:tc>
                <a:extLst>
                  <a:ext uri="{0D108BD9-81ED-4DB2-BD59-A6C34878D82A}">
                    <a16:rowId xmlns:a16="http://schemas.microsoft.com/office/drawing/2014/main" val="7342288"/>
                  </a:ext>
                </a:extLst>
              </a:tr>
            </a:tbl>
          </a:graphicData>
        </a:graphic>
      </p:graphicFrame>
      <p:graphicFrame>
        <p:nvGraphicFramePr>
          <p:cNvPr id="6" name="Table 5">
            <a:extLst>
              <a:ext uri="{FF2B5EF4-FFF2-40B4-BE49-F238E27FC236}">
                <a16:creationId xmlns:a16="http://schemas.microsoft.com/office/drawing/2014/main" id="{F54CDDB8-8811-1F47-B85E-EB7EA7CFC3E8}"/>
              </a:ext>
            </a:extLst>
          </p:cNvPr>
          <p:cNvGraphicFramePr>
            <a:graphicFrameLocks noGrp="1"/>
          </p:cNvGraphicFramePr>
          <p:nvPr>
            <p:extLst>
              <p:ext uri="{D42A27DB-BD31-4B8C-83A1-F6EECF244321}">
                <p14:modId xmlns:p14="http://schemas.microsoft.com/office/powerpoint/2010/main" val="3669343210"/>
              </p:ext>
            </p:extLst>
          </p:nvPr>
        </p:nvGraphicFramePr>
        <p:xfrm>
          <a:off x="2379519" y="2679790"/>
          <a:ext cx="7050231" cy="1338246"/>
        </p:xfrm>
        <a:graphic>
          <a:graphicData uri="http://schemas.openxmlformats.org/drawingml/2006/table">
            <a:tbl>
              <a:tblPr firstRow="1">
                <a:tableStyleId>{3C2FFA5D-87B4-456A-9821-1D502468CF0F}</a:tableStyleId>
              </a:tblPr>
              <a:tblGrid>
                <a:gridCol w="2350077">
                  <a:extLst>
                    <a:ext uri="{9D8B030D-6E8A-4147-A177-3AD203B41FA5}">
                      <a16:colId xmlns:a16="http://schemas.microsoft.com/office/drawing/2014/main" val="2056837339"/>
                    </a:ext>
                  </a:extLst>
                </a:gridCol>
                <a:gridCol w="2350077">
                  <a:extLst>
                    <a:ext uri="{9D8B030D-6E8A-4147-A177-3AD203B41FA5}">
                      <a16:colId xmlns:a16="http://schemas.microsoft.com/office/drawing/2014/main" val="2808580892"/>
                    </a:ext>
                  </a:extLst>
                </a:gridCol>
                <a:gridCol w="2350077">
                  <a:extLst>
                    <a:ext uri="{9D8B030D-6E8A-4147-A177-3AD203B41FA5}">
                      <a16:colId xmlns:a16="http://schemas.microsoft.com/office/drawing/2014/main" val="1114206569"/>
                    </a:ext>
                  </a:extLst>
                </a:gridCol>
              </a:tblGrid>
              <a:tr h="446082">
                <a:tc>
                  <a:txBody>
                    <a:bodyPr/>
                    <a:lstStyle/>
                    <a:p>
                      <a:pPr algn="ctr" fontAlgn="ctr"/>
                      <a:r>
                        <a:rPr lang="en-US" sz="2000" dirty="0">
                          <a:effectLst/>
                          <a:latin typeface="Times New Roman" panose="02020603050405020304" pitchFamily="18" charset="0"/>
                          <a:cs typeface="Times New Roman" panose="02020603050405020304" pitchFamily="18" charset="0"/>
                        </a:rPr>
                        <a:t>Year</a:t>
                      </a:r>
                    </a:p>
                  </a:txBody>
                  <a:tcPr anchor="ctr"/>
                </a:tc>
                <a:tc>
                  <a:txBody>
                    <a:bodyPr/>
                    <a:lstStyle/>
                    <a:p>
                      <a:pPr algn="ctr" fontAlgn="ctr"/>
                      <a:r>
                        <a:rPr lang="en-US" sz="2000" dirty="0">
                          <a:effectLst/>
                          <a:latin typeface="Times New Roman" panose="02020603050405020304" pitchFamily="18" charset="0"/>
                          <a:cs typeface="Times New Roman" panose="02020603050405020304" pitchFamily="18" charset="0"/>
                        </a:rPr>
                        <a:t>Total  Riders</a:t>
                      </a:r>
                    </a:p>
                  </a:txBody>
                  <a:tcPr anchor="ctr"/>
                </a:tc>
                <a:tc>
                  <a:txBody>
                    <a:bodyPr/>
                    <a:lstStyle/>
                    <a:p>
                      <a:pPr algn="ctr" fontAlgn="ctr"/>
                      <a:r>
                        <a:rPr lang="en-US" sz="2000" dirty="0">
                          <a:effectLst/>
                          <a:latin typeface="Times New Roman" panose="02020603050405020304" pitchFamily="18" charset="0"/>
                          <a:cs typeface="Times New Roman" panose="02020603050405020304" pitchFamily="18" charset="0"/>
                        </a:rPr>
                        <a:t>Percent Change</a:t>
                      </a:r>
                    </a:p>
                  </a:txBody>
                  <a:tcPr anchor="ctr"/>
                </a:tc>
                <a:extLst>
                  <a:ext uri="{0D108BD9-81ED-4DB2-BD59-A6C34878D82A}">
                    <a16:rowId xmlns:a16="http://schemas.microsoft.com/office/drawing/2014/main" val="2753545362"/>
                  </a:ext>
                </a:extLst>
              </a:tr>
              <a:tr h="446082">
                <a:tc>
                  <a:txBody>
                    <a:bodyPr/>
                    <a:lstStyle/>
                    <a:p>
                      <a:pPr algn="ctr" fontAlgn="ctr"/>
                      <a:r>
                        <a:rPr lang="en-US" sz="2000" dirty="0">
                          <a:effectLst/>
                          <a:latin typeface="Times New Roman" panose="02020603050405020304" pitchFamily="18" charset="0"/>
                          <a:cs typeface="Times New Roman" panose="02020603050405020304" pitchFamily="18" charset="0"/>
                        </a:rPr>
                        <a:t>2019</a:t>
                      </a:r>
                    </a:p>
                  </a:txBody>
                  <a:tcPr anchor="ctr">
                    <a:solidFill>
                      <a:schemeClr val="tx2">
                        <a:lumMod val="20000"/>
                        <a:lumOff val="80000"/>
                      </a:schemeClr>
                    </a:solidFill>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3337052</a:t>
                      </a:r>
                    </a:p>
                  </a:txBody>
                  <a:tcPr marL="9525" marR="9525" marT="9525" marB="0" anchor="ctr">
                    <a:solidFill>
                      <a:schemeClr val="tx2">
                        <a:lumMod val="20000"/>
                        <a:lumOff val="80000"/>
                      </a:schemeClr>
                    </a:solidFill>
                  </a:tcPr>
                </a:tc>
                <a:tc rowSpan="2">
                  <a:txBody>
                    <a:bodyPr/>
                    <a:lstStyle/>
                    <a:p>
                      <a:pPr algn="ctr" fontAlgn="ctr"/>
                      <a:r>
                        <a:rPr lang="en-US" sz="2800" dirty="0">
                          <a:effectLst/>
                          <a:latin typeface="Times New Roman" panose="02020603050405020304" pitchFamily="18" charset="0"/>
                          <a:cs typeface="Times New Roman" panose="02020603050405020304" pitchFamily="18" charset="0"/>
                        </a:rPr>
                        <a:t>-56%</a:t>
                      </a:r>
                    </a:p>
                  </a:txBody>
                  <a:tcPr anchor="ctr">
                    <a:solidFill>
                      <a:schemeClr val="tx2">
                        <a:lumMod val="20000"/>
                        <a:lumOff val="80000"/>
                      </a:schemeClr>
                    </a:solidFill>
                  </a:tcPr>
                </a:tc>
                <a:extLst>
                  <a:ext uri="{0D108BD9-81ED-4DB2-BD59-A6C34878D82A}">
                    <a16:rowId xmlns:a16="http://schemas.microsoft.com/office/drawing/2014/main" val="4215636530"/>
                  </a:ext>
                </a:extLst>
              </a:tr>
              <a:tr h="446082">
                <a:tc>
                  <a:txBody>
                    <a:bodyPr/>
                    <a:lstStyle/>
                    <a:p>
                      <a:pPr algn="ctr" fontAlgn="ctr"/>
                      <a:r>
                        <a:rPr lang="en-US" sz="2000" dirty="0">
                          <a:effectLst/>
                          <a:latin typeface="Times New Roman" panose="02020603050405020304" pitchFamily="18" charset="0"/>
                          <a:cs typeface="Times New Roman" panose="02020603050405020304" pitchFamily="18" charset="0"/>
                        </a:rPr>
                        <a:t>2020</a:t>
                      </a:r>
                    </a:p>
                  </a:txBody>
                  <a:tcPr anchor="ctr">
                    <a:solidFill>
                      <a:schemeClr val="tx2">
                        <a:lumMod val="20000"/>
                        <a:lumOff val="80000"/>
                      </a:schemeClr>
                    </a:solidFill>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2140587</a:t>
                      </a:r>
                    </a:p>
                  </a:txBody>
                  <a:tcPr marL="9525" marR="9525" marT="9525" marB="0" anchor="ctr">
                    <a:solidFill>
                      <a:schemeClr val="tx2">
                        <a:lumMod val="20000"/>
                        <a:lumOff val="80000"/>
                      </a:schemeClr>
                    </a:solidFill>
                  </a:tcPr>
                </a:tc>
                <a:tc vMerge="1">
                  <a:txBody>
                    <a:bodyPr/>
                    <a:lstStyle/>
                    <a:p>
                      <a:pPr algn="ctr" fontAlgn="ctr"/>
                      <a:endParaRPr lang="en-US" sz="2000" dirty="0">
                        <a:effectLst/>
                        <a:latin typeface="Times New Roman" panose="02020603050405020304" pitchFamily="18" charset="0"/>
                        <a:cs typeface="Times New Roman" panose="02020603050405020304" pitchFamily="18" charset="0"/>
                      </a:endParaRPr>
                    </a:p>
                  </a:txBody>
                  <a:tcPr anchor="ctr">
                    <a:solidFill>
                      <a:schemeClr val="tx2">
                        <a:lumMod val="20000"/>
                        <a:lumOff val="80000"/>
                      </a:schemeClr>
                    </a:solidFill>
                  </a:tcPr>
                </a:tc>
                <a:extLst>
                  <a:ext uri="{0D108BD9-81ED-4DB2-BD59-A6C34878D82A}">
                    <a16:rowId xmlns:a16="http://schemas.microsoft.com/office/drawing/2014/main" val="7342288"/>
                  </a:ext>
                </a:extLst>
              </a:tr>
            </a:tbl>
          </a:graphicData>
        </a:graphic>
      </p:graphicFrame>
    </p:spTree>
    <p:extLst>
      <p:ext uri="{BB962C8B-B14F-4D97-AF65-F5344CB8AC3E}">
        <p14:creationId xmlns:p14="http://schemas.microsoft.com/office/powerpoint/2010/main" val="375010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576870-7E04-BD4E-B95F-8BE96FB37D32}"/>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frequency of riders is observed to be more erratic or random in 2020 when compared to 2019 based on the scatter plots. </a:t>
            </a:r>
          </a:p>
          <a:p>
            <a:r>
              <a:rPr lang="en-US" dirty="0">
                <a:latin typeface="Times New Roman" panose="02020603050405020304" pitchFamily="18" charset="0"/>
                <a:cs typeface="Times New Roman" panose="02020603050405020304" pitchFamily="18" charset="0"/>
              </a:rPr>
              <a:t>However, while the number of casual riders increased by 50% the ride time of day variance among casual riders remained about the same between 2020 and 2019. </a:t>
            </a:r>
            <a:br>
              <a:rPr lang="en-US"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For example, 46% of Y2020 casual riders preferred riding in the afternoon as opposed to 40% of Y2019 casual riders.</a:t>
            </a:r>
          </a:p>
          <a:p>
            <a:r>
              <a:rPr lang="en-US" dirty="0">
                <a:latin typeface="Times New Roman" panose="02020603050405020304" pitchFamily="18" charset="0"/>
                <a:cs typeface="Times New Roman" panose="02020603050405020304" pitchFamily="18" charset="0"/>
              </a:rPr>
              <a:t>Overall, the trend of bike share remained the same between 2019 and 2020 but with a significant reduction in volume in 2020, which is due to the pandemic and lockdowns.</a:t>
            </a:r>
          </a:p>
          <a:p>
            <a:endParaRPr lang="en-US"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6583CB27-DE46-F746-9223-13A6320FF10D}"/>
              </a:ext>
            </a:extLst>
          </p:cNvPr>
          <p:cNvSpPr txBox="1">
            <a:spLocks noGrp="1"/>
          </p:cNvSpPr>
          <p:nvPr>
            <p:ph type="title"/>
          </p:nvPr>
        </p:nvSpPr>
        <p:spPr>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Times New Roman" panose="02020603050405020304" pitchFamily="18" charset="0"/>
                <a:cs typeface="Times New Roman" panose="02020603050405020304" pitchFamily="18" charset="0"/>
              </a:rPr>
              <a:t>Conclusion</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566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42BA-E27B-BE47-AFCF-4D3C3032F3E8}"/>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Data Load for 2019 &amp; 2020 in to Data Frame</a:t>
            </a:r>
            <a:endParaRPr lang="en-US" sz="4000" dirty="0"/>
          </a:p>
        </p:txBody>
      </p:sp>
      <p:pic>
        <p:nvPicPr>
          <p:cNvPr id="5" name="Content Placeholder 4">
            <a:extLst>
              <a:ext uri="{FF2B5EF4-FFF2-40B4-BE49-F238E27FC236}">
                <a16:creationId xmlns:a16="http://schemas.microsoft.com/office/drawing/2014/main" id="{FEA1106B-9AA2-4A49-9013-4033B8BEA91E}"/>
              </a:ext>
            </a:extLst>
          </p:cNvPr>
          <p:cNvPicPr>
            <a:picLocks noGrp="1" noChangeAspect="1"/>
          </p:cNvPicPr>
          <p:nvPr>
            <p:ph idx="1"/>
          </p:nvPr>
        </p:nvPicPr>
        <p:blipFill>
          <a:blip r:embed="rId2"/>
          <a:stretch>
            <a:fillRect/>
          </a:stretch>
        </p:blipFill>
        <p:spPr>
          <a:xfrm>
            <a:off x="2044699" y="1439466"/>
            <a:ext cx="7463971" cy="4055250"/>
          </a:xfrm>
        </p:spPr>
      </p:pic>
      <p:pic>
        <p:nvPicPr>
          <p:cNvPr id="6" name="Content Placeholder 4">
            <a:extLst>
              <a:ext uri="{FF2B5EF4-FFF2-40B4-BE49-F238E27FC236}">
                <a16:creationId xmlns:a16="http://schemas.microsoft.com/office/drawing/2014/main" id="{B88C7893-18E7-4A4B-B118-9A11F4C372E3}"/>
              </a:ext>
            </a:extLst>
          </p:cNvPr>
          <p:cNvPicPr>
            <a:picLocks noChangeAspect="1"/>
          </p:cNvPicPr>
          <p:nvPr/>
        </p:nvPicPr>
        <p:blipFill>
          <a:blip r:embed="rId3"/>
          <a:stretch>
            <a:fillRect/>
          </a:stretch>
        </p:blipFill>
        <p:spPr>
          <a:xfrm>
            <a:off x="518884" y="5612870"/>
            <a:ext cx="10515600" cy="1245130"/>
          </a:xfrm>
          <a:prstGeom prst="rect">
            <a:avLst/>
          </a:prstGeom>
        </p:spPr>
      </p:pic>
      <p:sp>
        <p:nvSpPr>
          <p:cNvPr id="7" name="TextBox 6">
            <a:extLst>
              <a:ext uri="{FF2B5EF4-FFF2-40B4-BE49-F238E27FC236}">
                <a16:creationId xmlns:a16="http://schemas.microsoft.com/office/drawing/2014/main" id="{81771919-DEE8-D849-BD23-DD5BF574216E}"/>
              </a:ext>
            </a:extLst>
          </p:cNvPr>
          <p:cNvSpPr txBox="1"/>
          <p:nvPr/>
        </p:nvSpPr>
        <p:spPr>
          <a:xfrm>
            <a:off x="518884" y="5243538"/>
            <a:ext cx="1440543" cy="369332"/>
          </a:xfrm>
          <a:prstGeom prst="rect">
            <a:avLst/>
          </a:prstGeom>
          <a:noFill/>
        </p:spPr>
        <p:txBody>
          <a:bodyPr wrap="square" rtlCol="0">
            <a:spAutoFit/>
          </a:bodyPr>
          <a:lstStyle/>
          <a:p>
            <a:pPr algn="ctr"/>
            <a:r>
              <a:rPr lang="en-US" dirty="0"/>
              <a:t>Merged Data</a:t>
            </a:r>
          </a:p>
        </p:txBody>
      </p:sp>
    </p:spTree>
    <p:extLst>
      <p:ext uri="{BB962C8B-B14F-4D97-AF65-F5344CB8AC3E}">
        <p14:creationId xmlns:p14="http://schemas.microsoft.com/office/powerpoint/2010/main" val="2218244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739D0-E2E7-124C-A009-1B6A86EB1A98}"/>
              </a:ext>
            </a:extLst>
          </p:cNvPr>
          <p:cNvSpPr>
            <a:spLocks noGrp="1"/>
          </p:cNvSpPr>
          <p:nvPr>
            <p:ph type="title"/>
          </p:nvPr>
        </p:nvSpPr>
        <p:spPr/>
        <p:txBody>
          <a:bodyPr anchor="ctr"/>
          <a:lstStyle/>
          <a:p>
            <a:pPr algn="ctr"/>
            <a:r>
              <a:rPr lang="en-US" dirty="0"/>
              <a:t>QUESTIONS?</a:t>
            </a:r>
          </a:p>
        </p:txBody>
      </p:sp>
    </p:spTree>
    <p:extLst>
      <p:ext uri="{BB962C8B-B14F-4D97-AF65-F5344CB8AC3E}">
        <p14:creationId xmlns:p14="http://schemas.microsoft.com/office/powerpoint/2010/main" val="2190766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9896-33D2-C14E-AE56-A4E8FA7773BB}"/>
              </a:ext>
            </a:extLst>
          </p:cNvPr>
          <p:cNvSpPr>
            <a:spLocks noGrp="1"/>
          </p:cNvSpPr>
          <p:nvPr>
            <p:ph type="title"/>
          </p:nvPr>
        </p:nvSpPr>
        <p:spPr>
          <a:xfrm>
            <a:off x="805731" y="408998"/>
            <a:ext cx="10515600" cy="1325563"/>
          </a:xfrm>
        </p:spPr>
        <p:txBody>
          <a:bodyPr>
            <a:noAutofit/>
          </a:bodyPr>
          <a:lstStyle/>
          <a:p>
            <a:pPr algn="ctr"/>
            <a:r>
              <a:rPr lang="en-US" sz="4000" dirty="0">
                <a:latin typeface="Times New Roman" panose="02020603050405020304" pitchFamily="18" charset="0"/>
                <a:cs typeface="Times New Roman" panose="02020603050405020304" pitchFamily="18" charset="0"/>
              </a:rPr>
              <a:t>Data clean by dropping null data for </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2019 and 2020</a:t>
            </a:r>
          </a:p>
        </p:txBody>
      </p:sp>
      <p:pic>
        <p:nvPicPr>
          <p:cNvPr id="4" name="Content Placeholder 3">
            <a:extLst>
              <a:ext uri="{FF2B5EF4-FFF2-40B4-BE49-F238E27FC236}">
                <a16:creationId xmlns:a16="http://schemas.microsoft.com/office/drawing/2014/main" id="{4A4DEE92-C3FC-274A-B9E7-B710DA4FC018}"/>
              </a:ext>
            </a:extLst>
          </p:cNvPr>
          <p:cNvPicPr>
            <a:picLocks noGrp="1" noChangeAspect="1"/>
          </p:cNvPicPr>
          <p:nvPr>
            <p:ph idx="1"/>
          </p:nvPr>
        </p:nvPicPr>
        <p:blipFill>
          <a:blip r:embed="rId2"/>
          <a:stretch>
            <a:fillRect/>
          </a:stretch>
        </p:blipFill>
        <p:spPr>
          <a:xfrm>
            <a:off x="3352525" y="1635861"/>
            <a:ext cx="5422011" cy="4294124"/>
          </a:xfrm>
          <a:prstGeom prst="rect">
            <a:avLst/>
          </a:prstGeom>
        </p:spPr>
      </p:pic>
      <p:pic>
        <p:nvPicPr>
          <p:cNvPr id="5" name="Picture 4">
            <a:extLst>
              <a:ext uri="{FF2B5EF4-FFF2-40B4-BE49-F238E27FC236}">
                <a16:creationId xmlns:a16="http://schemas.microsoft.com/office/drawing/2014/main" id="{22E842EC-886A-CB47-8A95-39185B93522D}"/>
              </a:ext>
            </a:extLst>
          </p:cNvPr>
          <p:cNvPicPr>
            <a:picLocks noChangeAspect="1"/>
          </p:cNvPicPr>
          <p:nvPr/>
        </p:nvPicPr>
        <p:blipFill>
          <a:blip r:embed="rId3"/>
          <a:stretch>
            <a:fillRect/>
          </a:stretch>
        </p:blipFill>
        <p:spPr>
          <a:xfrm>
            <a:off x="1396280" y="5929985"/>
            <a:ext cx="9334500" cy="968375"/>
          </a:xfrm>
          <a:prstGeom prst="rect">
            <a:avLst/>
          </a:prstGeom>
        </p:spPr>
      </p:pic>
    </p:spTree>
    <p:extLst>
      <p:ext uri="{BB962C8B-B14F-4D97-AF65-F5344CB8AC3E}">
        <p14:creationId xmlns:p14="http://schemas.microsoft.com/office/powerpoint/2010/main" val="2493388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A703FBF-FF54-2441-B0B2-E647097D67AF}"/>
              </a:ext>
            </a:extLst>
          </p:cNvPr>
          <p:cNvPicPr>
            <a:picLocks noGrp="1" noChangeAspect="1"/>
          </p:cNvPicPr>
          <p:nvPr>
            <p:ph idx="1"/>
          </p:nvPr>
        </p:nvPicPr>
        <p:blipFill>
          <a:blip r:embed="rId3"/>
          <a:stretch>
            <a:fillRect/>
          </a:stretch>
        </p:blipFill>
        <p:spPr>
          <a:xfrm>
            <a:off x="2185254" y="262751"/>
            <a:ext cx="7346950" cy="6471920"/>
          </a:xfrm>
          <a:prstGeom prst="rect">
            <a:avLst/>
          </a:prstGeom>
        </p:spPr>
      </p:pic>
    </p:spTree>
    <p:extLst>
      <p:ext uri="{BB962C8B-B14F-4D97-AF65-F5344CB8AC3E}">
        <p14:creationId xmlns:p14="http://schemas.microsoft.com/office/powerpoint/2010/main" val="2410362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E64E0-0BC5-5144-893D-7E253927EBAA}"/>
              </a:ext>
            </a:extLst>
          </p:cNvPr>
          <p:cNvSpPr>
            <a:spLocks noGrp="1"/>
          </p:cNvSpPr>
          <p:nvPr>
            <p:ph type="title"/>
          </p:nvPr>
        </p:nvSpPr>
        <p:spPr>
          <a:xfrm>
            <a:off x="838198" y="805218"/>
            <a:ext cx="10515600" cy="464025"/>
          </a:xfrm>
        </p:spPr>
        <p:txBody>
          <a:bodyPr>
            <a:normAutofit fontScale="90000"/>
          </a:bodyPr>
          <a:lstStyle/>
          <a:p>
            <a:pPr algn="ctr"/>
            <a:r>
              <a:rPr lang="en-US" sz="4000" dirty="0">
                <a:latin typeface="Times New Roman" panose="02020603050405020304" pitchFamily="18" charset="0"/>
                <a:cs typeface="Times New Roman" panose="02020603050405020304" pitchFamily="18" charset="0"/>
              </a:rPr>
              <a:t>Issues after data cleaning for year 2020</a:t>
            </a:r>
            <a:br>
              <a:rPr lang="en-US" dirty="0"/>
            </a:br>
            <a:endParaRPr lang="en-US" dirty="0"/>
          </a:p>
        </p:txBody>
      </p:sp>
      <p:pic>
        <p:nvPicPr>
          <p:cNvPr id="4" name="Content Placeholder 3">
            <a:extLst>
              <a:ext uri="{FF2B5EF4-FFF2-40B4-BE49-F238E27FC236}">
                <a16:creationId xmlns:a16="http://schemas.microsoft.com/office/drawing/2014/main" id="{7D3FE91C-84B6-0D4D-B4F3-D0BC9FE5EA61}"/>
              </a:ext>
            </a:extLst>
          </p:cNvPr>
          <p:cNvPicPr>
            <a:picLocks noGrp="1" noChangeAspect="1"/>
          </p:cNvPicPr>
          <p:nvPr>
            <p:ph idx="1"/>
          </p:nvPr>
        </p:nvPicPr>
        <p:blipFill rotWithShape="1">
          <a:blip r:embed="rId2"/>
          <a:srcRect r="-253" b="527"/>
          <a:stretch/>
        </p:blipFill>
        <p:spPr>
          <a:xfrm>
            <a:off x="2701104" y="1690690"/>
            <a:ext cx="6789791" cy="3100534"/>
          </a:xfrm>
          <a:prstGeom prst="rect">
            <a:avLst/>
          </a:prstGeom>
        </p:spPr>
      </p:pic>
      <p:pic>
        <p:nvPicPr>
          <p:cNvPr id="5" name="Picture 4">
            <a:extLst>
              <a:ext uri="{FF2B5EF4-FFF2-40B4-BE49-F238E27FC236}">
                <a16:creationId xmlns:a16="http://schemas.microsoft.com/office/drawing/2014/main" id="{E08B25B3-256D-EC4E-BE64-6BC28C234654}"/>
              </a:ext>
            </a:extLst>
          </p:cNvPr>
          <p:cNvPicPr>
            <a:picLocks noChangeAspect="1"/>
          </p:cNvPicPr>
          <p:nvPr/>
        </p:nvPicPr>
        <p:blipFill rotWithShape="1">
          <a:blip r:embed="rId3"/>
          <a:srcRect r="8410"/>
          <a:stretch/>
        </p:blipFill>
        <p:spPr>
          <a:xfrm>
            <a:off x="1629334" y="4973787"/>
            <a:ext cx="8933329" cy="1143000"/>
          </a:xfrm>
          <a:prstGeom prst="rect">
            <a:avLst/>
          </a:prstGeom>
        </p:spPr>
      </p:pic>
    </p:spTree>
    <p:extLst>
      <p:ext uri="{BB962C8B-B14F-4D97-AF65-F5344CB8AC3E}">
        <p14:creationId xmlns:p14="http://schemas.microsoft.com/office/powerpoint/2010/main" val="820638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7ECF-D36B-314A-83C8-5B2366D33F18}"/>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2019 - New Columns added</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(Time, Month, Date using Start date)</a:t>
            </a:r>
          </a:p>
        </p:txBody>
      </p:sp>
      <p:pic>
        <p:nvPicPr>
          <p:cNvPr id="4" name="Content Placeholder 3">
            <a:extLst>
              <a:ext uri="{FF2B5EF4-FFF2-40B4-BE49-F238E27FC236}">
                <a16:creationId xmlns:a16="http://schemas.microsoft.com/office/drawing/2014/main" id="{CE835F97-F070-F249-90D6-09B1FB148BBB}"/>
              </a:ext>
            </a:extLst>
          </p:cNvPr>
          <p:cNvPicPr>
            <a:picLocks noGrp="1" noChangeAspect="1"/>
          </p:cNvPicPr>
          <p:nvPr>
            <p:ph idx="1"/>
          </p:nvPr>
        </p:nvPicPr>
        <p:blipFill rotWithShape="1">
          <a:blip r:embed="rId2"/>
          <a:srcRect l="8803" r="3094"/>
          <a:stretch/>
        </p:blipFill>
        <p:spPr>
          <a:xfrm>
            <a:off x="838201" y="2166208"/>
            <a:ext cx="10515600" cy="4014522"/>
          </a:xfrm>
          <a:prstGeom prst="rect">
            <a:avLst/>
          </a:prstGeom>
        </p:spPr>
      </p:pic>
    </p:spTree>
    <p:extLst>
      <p:ext uri="{BB962C8B-B14F-4D97-AF65-F5344CB8AC3E}">
        <p14:creationId xmlns:p14="http://schemas.microsoft.com/office/powerpoint/2010/main" val="76688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7ECF-D36B-314A-83C8-5B2366D33F18}"/>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2020 - New Columns added</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(Time, Month, Date using Start date)</a:t>
            </a:r>
          </a:p>
        </p:txBody>
      </p:sp>
      <p:pic>
        <p:nvPicPr>
          <p:cNvPr id="7" name="Content Placeholder 6">
            <a:extLst>
              <a:ext uri="{FF2B5EF4-FFF2-40B4-BE49-F238E27FC236}">
                <a16:creationId xmlns:a16="http://schemas.microsoft.com/office/drawing/2014/main" id="{8504A09D-A463-E84E-8A9B-D3FAF0F5936A}"/>
              </a:ext>
            </a:extLst>
          </p:cNvPr>
          <p:cNvPicPr>
            <a:picLocks noGrp="1" noChangeAspect="1"/>
          </p:cNvPicPr>
          <p:nvPr>
            <p:ph idx="1"/>
          </p:nvPr>
        </p:nvPicPr>
        <p:blipFill rotWithShape="1">
          <a:blip r:embed="rId2"/>
          <a:srcRect l="6810" r="5591"/>
          <a:stretch/>
        </p:blipFill>
        <p:spPr>
          <a:xfrm>
            <a:off x="838200" y="2224389"/>
            <a:ext cx="10515600" cy="3766978"/>
          </a:xfrm>
        </p:spPr>
      </p:pic>
    </p:spTree>
    <p:extLst>
      <p:ext uri="{BB962C8B-B14F-4D97-AF65-F5344CB8AC3E}">
        <p14:creationId xmlns:p14="http://schemas.microsoft.com/office/powerpoint/2010/main" val="1061264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F3B5-A7F8-DC41-94A3-5CF92A056E7C}"/>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Combined Needed Columns in 2019 and in 2020</a:t>
            </a:r>
          </a:p>
        </p:txBody>
      </p:sp>
      <p:pic>
        <p:nvPicPr>
          <p:cNvPr id="5" name="Content Placeholder 4">
            <a:extLst>
              <a:ext uri="{FF2B5EF4-FFF2-40B4-BE49-F238E27FC236}">
                <a16:creationId xmlns:a16="http://schemas.microsoft.com/office/drawing/2014/main" id="{40524494-C139-D740-BE8A-2BD53A16F5B8}"/>
              </a:ext>
            </a:extLst>
          </p:cNvPr>
          <p:cNvPicPr>
            <a:picLocks noGrp="1" noChangeAspect="1"/>
          </p:cNvPicPr>
          <p:nvPr>
            <p:ph idx="1"/>
          </p:nvPr>
        </p:nvPicPr>
        <p:blipFill rotWithShape="1">
          <a:blip r:embed="rId2"/>
          <a:srcRect r="12054"/>
          <a:stretch/>
        </p:blipFill>
        <p:spPr>
          <a:xfrm>
            <a:off x="919091" y="2442808"/>
            <a:ext cx="10353817" cy="2862113"/>
          </a:xfrm>
        </p:spPr>
      </p:pic>
    </p:spTree>
    <p:extLst>
      <p:ext uri="{BB962C8B-B14F-4D97-AF65-F5344CB8AC3E}">
        <p14:creationId xmlns:p14="http://schemas.microsoft.com/office/powerpoint/2010/main" val="1110247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5384</TotalTime>
  <Words>671</Words>
  <Application>Microsoft Macintosh PowerPoint</Application>
  <PresentationFormat>Widescreen</PresentationFormat>
  <Paragraphs>97</Paragraphs>
  <Slides>30</Slides>
  <Notes>5</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Times New Roman</vt:lpstr>
      <vt:lpstr>Office Theme</vt:lpstr>
      <vt:lpstr>Effect of COVID-19 on Capital Bikeshare usage in 2019-2020</vt:lpstr>
      <vt:lpstr>Motivation &amp; Summary</vt:lpstr>
      <vt:lpstr>Data Load for 2019 &amp; 2020 in to Data Frame</vt:lpstr>
      <vt:lpstr>Data clean by dropping null data for  2019 and 2020</vt:lpstr>
      <vt:lpstr>PowerPoint Presentation</vt:lpstr>
      <vt:lpstr>Issues after data cleaning for year 2020 </vt:lpstr>
      <vt:lpstr>2019 - New Columns added (Time, Month, Date using Start date)</vt:lpstr>
      <vt:lpstr>2020 - New Columns added (Time, Month, Date using Start date)</vt:lpstr>
      <vt:lpstr>Combined Needed Columns in 2019 and in 2020</vt:lpstr>
      <vt:lpstr>PowerPoint Presentation</vt:lpstr>
      <vt:lpstr>2019 May – Sorted values by ‘Date’ and ‘DayNum’</vt:lpstr>
      <vt:lpstr>2020 May – Sorted values by ‘Date’ and ‘DayNum’</vt:lpstr>
      <vt:lpstr>Ride duration by day – 2019 v 2020</vt:lpstr>
      <vt:lpstr>May ride duration by day - 2019 v 2020 </vt:lpstr>
      <vt:lpstr>2020 - Ride duration by day</vt:lpstr>
      <vt:lpstr>2020 May - Ride duration by day</vt:lpstr>
      <vt:lpstr>Capital Bikeshare 2019 v 2020</vt:lpstr>
      <vt:lpstr>Capital Bikeshare 2019 v 2020 month over month</vt:lpstr>
      <vt:lpstr>Number of Bike Rides by Time of Day 2019 v 2020</vt:lpstr>
      <vt:lpstr>Number of rides in different times of day - 2019 v 2020</vt:lpstr>
      <vt:lpstr>2020 - Number of rides in different times of day</vt:lpstr>
      <vt:lpstr>Member Type Ridership – 2019 vs 2020 </vt:lpstr>
      <vt:lpstr>2019 Member Type Ridership</vt:lpstr>
      <vt:lpstr>2019 - Total number of Casual riders</vt:lpstr>
      <vt:lpstr>2019 Member Type Ridership</vt:lpstr>
      <vt:lpstr>2020 - Total number of Casual riders</vt:lpstr>
      <vt:lpstr>2020 Member Type Ridership</vt:lpstr>
      <vt:lpstr>Conclusion</vt:lpstr>
      <vt:lpstr>Conclusion</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dc:title>
  <dc:creator>Shailja Mathur</dc:creator>
  <cp:lastModifiedBy>Shailja Mathur</cp:lastModifiedBy>
  <cp:revision>78</cp:revision>
  <dcterms:created xsi:type="dcterms:W3CDTF">2021-04-24T17:12:52Z</dcterms:created>
  <dcterms:modified xsi:type="dcterms:W3CDTF">2021-05-01T03:38:58Z</dcterms:modified>
</cp:coreProperties>
</file>